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29"/>
  </p:notesMasterIdLst>
  <p:sldIdLst>
    <p:sldId id="256" r:id="rId2"/>
    <p:sldId id="262" r:id="rId3"/>
    <p:sldId id="263" r:id="rId4"/>
    <p:sldId id="264" r:id="rId5"/>
    <p:sldId id="265" r:id="rId6"/>
    <p:sldId id="266" r:id="rId7"/>
    <p:sldId id="269" r:id="rId8"/>
    <p:sldId id="270" r:id="rId9"/>
    <p:sldId id="274" r:id="rId10"/>
    <p:sldId id="306" r:id="rId11"/>
    <p:sldId id="275" r:id="rId12"/>
    <p:sldId id="310" r:id="rId13"/>
    <p:sldId id="313" r:id="rId14"/>
    <p:sldId id="302" r:id="rId15"/>
    <p:sldId id="277" r:id="rId16"/>
    <p:sldId id="298" r:id="rId17"/>
    <p:sldId id="276" r:id="rId18"/>
    <p:sldId id="296" r:id="rId19"/>
    <p:sldId id="307" r:id="rId20"/>
    <p:sldId id="308" r:id="rId21"/>
    <p:sldId id="309" r:id="rId22"/>
    <p:sldId id="303" r:id="rId23"/>
    <p:sldId id="292" r:id="rId24"/>
    <p:sldId id="293" r:id="rId25"/>
    <p:sldId id="291" r:id="rId26"/>
    <p:sldId id="301" r:id="rId27"/>
    <p:sldId id="314"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91" autoAdjust="0"/>
    <p:restoredTop sz="94737" autoAdjust="0"/>
  </p:normalViewPr>
  <p:slideViewPr>
    <p:cSldViewPr snapToGrid="0">
      <p:cViewPr varScale="1">
        <p:scale>
          <a:sx n="60" d="100"/>
          <a:sy n="60" d="100"/>
        </p:scale>
        <p:origin x="102"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6C50574-C6E6-4499-A145-BF7381A5EDEA}" type="datetimeFigureOut">
              <a:rPr lang="he-IL" smtClean="0"/>
              <a:t>כ"ב/שבט/תשע"ה</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AE660C4-2FCC-4A39-8D20-3B2B0F23F1CA}" type="slidenum">
              <a:rPr lang="he-IL" smtClean="0"/>
              <a:t>‹#›</a:t>
            </a:fld>
            <a:endParaRPr lang="he-IL"/>
          </a:p>
        </p:txBody>
      </p:sp>
    </p:spTree>
    <p:extLst>
      <p:ext uri="{BB962C8B-B14F-4D97-AF65-F5344CB8AC3E}">
        <p14:creationId xmlns:p14="http://schemas.microsoft.com/office/powerpoint/2010/main" val="410153687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zone.walla.co.il/?w=/2805/2700022"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lassesfornoah"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youtube.com/watch?v=RQtFp3wY0SQ&amp;list=UUGsYbOCrhbPWwqzMQ6QGp4A&amp;index=1&amp;feature=plcp"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youtube.com/watch?v=FPEDrt5rr2c"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cms.education.gov.il/EducationCMS/Units/MadaTech/ICTInEducation/Tfukot/GlishaBetucha/" TargetMode="External"/><Relationship Id="rId3" Type="http://schemas.openxmlformats.org/officeDocument/2006/relationships/hyperlink" Target="http://www.microsoft.com/security/default.aspx" TargetMode="External"/><Relationship Id="rId7" Type="http://schemas.openxmlformats.org/officeDocument/2006/relationships/hyperlink" Target="http://www.isoc.org.il/hotlin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isoc.org.il/" TargetMode="External"/><Relationship Id="rId5" Type="http://schemas.openxmlformats.org/officeDocument/2006/relationships/hyperlink" Target="http://147.237.76.155/contactus.aspx" TargetMode="External"/><Relationship Id="rId10" Type="http://schemas.openxmlformats.org/officeDocument/2006/relationships/hyperlink" Target="http://www.giladhan.co.il/" TargetMode="External"/><Relationship Id="rId4" Type="http://schemas.openxmlformats.org/officeDocument/2006/relationships/hyperlink" Target="http://www.facebook.com/israelpolice" TargetMode="External"/><Relationship Id="rId9" Type="http://schemas.openxmlformats.org/officeDocument/2006/relationships/hyperlink" Target="http://eshnav.org.il/"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igAeJ-TPOs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sz="1200" b="1" u="sng" kern="1200" dirty="0" smtClean="0">
                <a:solidFill>
                  <a:schemeClr val="tx1"/>
                </a:solidFill>
                <a:effectLst/>
                <a:latin typeface="Arial"/>
                <a:ea typeface="MS PGothic" pitchFamily="34" charset="-128"/>
                <a:cs typeface="MS PGothic" pitchFamily="34" charset="-128"/>
              </a:rPr>
              <a:t>הערות למנחה:</a:t>
            </a:r>
          </a:p>
          <a:p>
            <a:r>
              <a:rPr lang="he-IL" sz="1200" kern="1200" dirty="0" smtClean="0">
                <a:solidFill>
                  <a:schemeClr val="tx1"/>
                </a:solidFill>
                <a:effectLst/>
                <a:latin typeface="Arial"/>
                <a:ea typeface="MS PGothic" pitchFamily="34" charset="-128"/>
                <a:cs typeface="MS PGothic" pitchFamily="34" charset="-128"/>
              </a:rPr>
              <a:t>הוסף את שמך.</a:t>
            </a:r>
          </a:p>
          <a:p>
            <a:r>
              <a:rPr lang="he-IL" sz="1200" kern="1200" dirty="0" smtClean="0">
                <a:solidFill>
                  <a:schemeClr val="tx1"/>
                </a:solidFill>
                <a:effectLst/>
                <a:latin typeface="Arial"/>
                <a:ea typeface="MS PGothic" pitchFamily="34" charset="-128"/>
                <a:cs typeface="MS PGothic" pitchFamily="34" charset="-128"/>
              </a:rPr>
              <a:t>מצגת זו </a:t>
            </a:r>
            <a:r>
              <a:rPr lang="he-IL" sz="1200" kern="1200" baseline="0" dirty="0" smtClean="0">
                <a:solidFill>
                  <a:schemeClr val="tx1"/>
                </a:solidFill>
                <a:effectLst/>
                <a:latin typeface="Arial"/>
                <a:ea typeface="MS PGothic" pitchFamily="34" charset="-128"/>
                <a:cs typeface="MS PGothic" pitchFamily="34" charset="-128"/>
              </a:rPr>
              <a:t> תשמש טווח רחב מאוד של </a:t>
            </a:r>
            <a:r>
              <a:rPr lang="he-IL" sz="1200" kern="1200" baseline="0" smtClean="0">
                <a:solidFill>
                  <a:schemeClr val="tx1"/>
                </a:solidFill>
                <a:effectLst/>
                <a:latin typeface="Arial"/>
                <a:ea typeface="MS PGothic" pitchFamily="34" charset="-128"/>
                <a:cs typeface="MS PGothic" pitchFamily="34" charset="-128"/>
              </a:rPr>
              <a:t>כיתות ג-ו שהפערים </a:t>
            </a:r>
            <a:r>
              <a:rPr lang="he-IL" sz="1200" kern="1200" baseline="0" dirty="0" smtClean="0">
                <a:solidFill>
                  <a:schemeClr val="tx1"/>
                </a:solidFill>
                <a:effectLst/>
                <a:latin typeface="Arial"/>
                <a:ea typeface="MS PGothic" pitchFamily="34" charset="-128"/>
                <a:cs typeface="MS PGothic" pitchFamily="34" charset="-128"/>
              </a:rPr>
              <a:t>יכולים להיות מאוד משמעותיים.  חלק מהשקפים אינם מתאימים לגלאים הצעירים יותר.  שוחחו עם אשת הקשר טרם ההדרכה , הבינו את הצרכים ומה מאפיין את הכיתות שאותם תפגשו ובהתאם ביחרו את השקפים הרלוונטיים.  במידה ושקף פחות מתאים לאוכלוסיה הצעירה אז אין להציגו או לערוך בו שינויים באם ניתן הדבר מבעוד מועד. בנוסף, עומדת  לרשותכם המצגת אשר הוכנה להעברה  לכיתות חטיבות הביניים וניתן העזר גם בה כמו גם בחומרים נוספים שנשלחו אליכם.</a:t>
            </a:r>
            <a:endParaRPr lang="he-IL" sz="1200" kern="1200" dirty="0" smtClean="0">
              <a:solidFill>
                <a:schemeClr val="tx1"/>
              </a:solidFill>
              <a:effectLst/>
              <a:latin typeface="Arial"/>
              <a:ea typeface="MS PGothic" pitchFamily="34" charset="-128"/>
              <a:cs typeface="MS PGothic" pitchFamily="34" charset="-128"/>
            </a:endParaRPr>
          </a:p>
          <a:p>
            <a:endParaRPr lang="he-IL" sz="1200" kern="1200" dirty="0" smtClean="0">
              <a:solidFill>
                <a:schemeClr val="tx1"/>
              </a:solidFill>
              <a:effectLst/>
              <a:latin typeface="Arial"/>
              <a:ea typeface="MS PGothic" pitchFamily="34" charset="-128"/>
              <a:cs typeface="MS PGothic" pitchFamily="34" charset="-128"/>
            </a:endParaRPr>
          </a:p>
          <a:p>
            <a:pPr marL="0" indent="0">
              <a:buNone/>
            </a:pPr>
            <a:r>
              <a:rPr lang="he-IL" sz="1200" b="1" u="sng" kern="1200" baseline="0" dirty="0" smtClean="0">
                <a:solidFill>
                  <a:schemeClr val="tx1"/>
                </a:solidFill>
                <a:effectLst/>
                <a:latin typeface="Arial"/>
                <a:ea typeface="MS PGothic" pitchFamily="34" charset="-128"/>
                <a:cs typeface="MS PGothic" pitchFamily="34" charset="-128"/>
              </a:rPr>
              <a:t>פתיח שלך לתלמידים</a:t>
            </a:r>
            <a:r>
              <a:rPr lang="he-IL" sz="1200" kern="1200" baseline="0" dirty="0" smtClean="0">
                <a:solidFill>
                  <a:schemeClr val="tx1"/>
                </a:solidFill>
                <a:effectLst/>
                <a:latin typeface="Arial"/>
                <a:ea typeface="MS PGothic" pitchFamily="34" charset="-128"/>
                <a:cs typeface="MS PGothic" pitchFamily="34" charset="-128"/>
              </a:rPr>
              <a:t>: </a:t>
            </a:r>
          </a:p>
          <a:p>
            <a:pPr marL="0" indent="0">
              <a:buNone/>
            </a:pPr>
            <a:r>
              <a:rPr lang="he-IL" sz="1200" kern="1200" baseline="0" dirty="0" smtClean="0">
                <a:solidFill>
                  <a:schemeClr val="tx1"/>
                </a:solidFill>
                <a:effectLst/>
                <a:latin typeface="Arial"/>
                <a:ea typeface="MS PGothic" pitchFamily="34" charset="-128"/>
                <a:cs typeface="MS PGothic" pitchFamily="34" charset="-128"/>
              </a:rPr>
              <a:t>מה שמך, מהיכן את/ה, התחל בהודעה חגיגית ש</a:t>
            </a:r>
            <a:r>
              <a:rPr lang="he-IL" sz="1200" kern="1200" dirty="0" smtClean="0">
                <a:solidFill>
                  <a:schemeClr val="tx1"/>
                </a:solidFill>
                <a:effectLst/>
                <a:latin typeface="Arial"/>
                <a:ea typeface="MS PGothic" pitchFamily="34" charset="-128"/>
                <a:cs typeface="MS PGothic" pitchFamily="34" charset="-128"/>
              </a:rPr>
              <a:t>היום מתקיים "היום הלאומי לאינטרנט  בטוח" בכל רחבי הארץ חברים</a:t>
            </a:r>
            <a:r>
              <a:rPr lang="he-IL" sz="1200" kern="1200" baseline="0" dirty="0" smtClean="0">
                <a:solidFill>
                  <a:schemeClr val="tx1"/>
                </a:solidFill>
                <a:effectLst/>
                <a:latin typeface="Arial"/>
                <a:ea typeface="MS PGothic" pitchFamily="34" charset="-128"/>
                <a:cs typeface="MS PGothic" pitchFamily="34" charset="-128"/>
              </a:rPr>
              <a:t> שלך ממיקרסופט יוצאים לבתי ספר ולאשכולות פיס ומעבירים שיעורים והדרכות שנועדו  לוודא  שכולנו נשתמש  במחשב, ברשת, בדרך הטובה ביותר, המהנה, המעשירה והבטוחה ביותר.</a:t>
            </a:r>
          </a:p>
          <a:p>
            <a:pPr marL="0" indent="0">
              <a:buNone/>
            </a:pPr>
            <a:r>
              <a:rPr lang="he-IL" sz="1200" kern="1200" baseline="0" dirty="0" smtClean="0">
                <a:solidFill>
                  <a:schemeClr val="tx1"/>
                </a:solidFill>
                <a:effectLst/>
                <a:latin typeface="Arial"/>
                <a:ea typeface="MS PGothic" pitchFamily="34" charset="-128"/>
                <a:cs typeface="MS PGothic" pitchFamily="34" charset="-128"/>
              </a:rPr>
              <a:t>מקווה שתלמדו ותהנו מן המצגת. </a:t>
            </a:r>
            <a:endParaRPr lang="he-IL" sz="1200" kern="1200" dirty="0" smtClean="0">
              <a:solidFill>
                <a:schemeClr val="tx1"/>
              </a:solidFill>
              <a:effectLst/>
              <a:latin typeface="Arial"/>
              <a:ea typeface="MS PGothic" pitchFamily="34" charset="-128"/>
              <a:cs typeface="MS PGothic" pitchFamily="34" charset="-128"/>
            </a:endParaRPr>
          </a:p>
          <a:p>
            <a:pPr marL="0" indent="0">
              <a:buNone/>
            </a:pPr>
            <a:endParaRPr lang="he-IL" sz="1200" kern="1200" baseline="0" dirty="0" smtClean="0">
              <a:solidFill>
                <a:schemeClr val="tx1"/>
              </a:solidFill>
              <a:effectLst/>
              <a:latin typeface="Arial"/>
              <a:ea typeface="MS PGothic" pitchFamily="34" charset="-128"/>
              <a:cs typeface="MS PGothic" pitchFamily="34" charset="-128"/>
            </a:endParaRPr>
          </a:p>
          <a:p>
            <a:r>
              <a:rPr lang="he-IL" dirty="0" smtClean="0"/>
              <a:t>שקפים</a:t>
            </a:r>
            <a:r>
              <a:rPr lang="he-IL" baseline="0" dirty="0" smtClean="0"/>
              <a:t> 2-6 הינם שקפים שהכוונה היא לעבור עליהם במהירות ובקלילות ולהכניס את הילדים לאוירה ולמרחב האינטרנטי על הפעילויות השונות שהם מבצעים בו . החלק הארי של המידע ממתין בהמשך. אל תתעכבו על שקפים אלו יותר מדי כדי שיוותר מספיק זמן לדבר על הדברים החשובים. </a:t>
            </a:r>
            <a:endParaRPr lang="he-IL" dirty="0"/>
          </a:p>
        </p:txBody>
      </p:sp>
      <p:sp>
        <p:nvSpPr>
          <p:cNvPr id="4" name="Slide Number Placeholder 3"/>
          <p:cNvSpPr>
            <a:spLocks noGrp="1"/>
          </p:cNvSpPr>
          <p:nvPr>
            <p:ph type="sldNum" sz="quarter" idx="10"/>
          </p:nvPr>
        </p:nvSpPr>
        <p:spPr/>
        <p:txBody>
          <a:bodyPr/>
          <a:lstStyle/>
          <a:p>
            <a:fld id="{3AE660C4-2FCC-4A39-8D20-3B2B0F23F1CA}" type="slidenum">
              <a:rPr lang="he-IL" smtClean="0"/>
              <a:t>1</a:t>
            </a:fld>
            <a:endParaRPr lang="he-IL"/>
          </a:p>
        </p:txBody>
      </p:sp>
    </p:spTree>
    <p:extLst>
      <p:ext uri="{BB962C8B-B14F-4D97-AF65-F5344CB8AC3E}">
        <p14:creationId xmlns:p14="http://schemas.microsoft.com/office/powerpoint/2010/main" val="3446331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algn="just" rtl="1"/>
            <a:r>
              <a:rPr lang="he-IL" sz="1100" kern="1200" dirty="0" smtClean="0">
                <a:solidFill>
                  <a:schemeClr val="tx1"/>
                </a:solidFill>
                <a:effectLst/>
                <a:latin typeface="Segoe UI" pitchFamily="34" charset="0"/>
                <a:ea typeface="ＭＳ Ｐゴシック" pitchFamily="-60" charset="-128"/>
                <a:cs typeface="+mn-cs"/>
              </a:rPr>
              <a:t>מי לא מכיר את פייסבוק? הרשת החברתית הכי נפוצה בישראל ובעולם. אבל פייסבוק שינתה הרבה בחיים שלנו. מושג "הפרטיות" עובר שינוי מאז כניסת הרשת החברתית לחיינו וכך גם מושג ה"חברים". </a:t>
            </a:r>
          </a:p>
          <a:p>
            <a:pPr algn="just" rtl="1"/>
            <a:endParaRPr lang="he-IL" sz="1100" kern="1200" dirty="0" smtClean="0">
              <a:solidFill>
                <a:schemeClr val="tx1"/>
              </a:solidFill>
              <a:effectLst/>
              <a:latin typeface="Segoe UI" pitchFamily="34" charset="0"/>
              <a:ea typeface="ＭＳ Ｐゴシック" pitchFamily="-60" charset="-128"/>
              <a:cs typeface="+mn-cs"/>
            </a:endParaRPr>
          </a:p>
          <a:p>
            <a:pPr algn="just" rtl="1"/>
            <a:r>
              <a:rPr lang="he-IL" sz="1100" kern="1200" dirty="0" smtClean="0">
                <a:solidFill>
                  <a:schemeClr val="tx1"/>
                </a:solidFill>
                <a:effectLst/>
                <a:latin typeface="Segoe UI" pitchFamily="34" charset="0"/>
                <a:ea typeface="ＭＳ Ｐゴシック" pitchFamily="-60" charset="-128"/>
                <a:cs typeface="+mn-cs"/>
              </a:rPr>
              <a:t>נרצה</a:t>
            </a:r>
            <a:r>
              <a:rPr lang="he-IL" sz="1100" kern="1200" baseline="0" dirty="0" smtClean="0">
                <a:solidFill>
                  <a:schemeClr val="tx1"/>
                </a:solidFill>
                <a:effectLst/>
                <a:latin typeface="Segoe UI" pitchFamily="34" charset="0"/>
                <a:ea typeface="ＭＳ Ｐゴシック" pitchFamily="-60" charset="-128"/>
                <a:cs typeface="+mn-cs"/>
              </a:rPr>
              <a:t> לדבר עם הילדים על שני מושגים מרכזיים: חברים ופרטיות</a:t>
            </a:r>
            <a:r>
              <a:rPr lang="en-US" sz="1100" kern="1200" baseline="0" dirty="0" smtClean="0">
                <a:solidFill>
                  <a:schemeClr val="tx1"/>
                </a:solidFill>
                <a:effectLst/>
                <a:latin typeface="Segoe UI" pitchFamily="34" charset="0"/>
                <a:ea typeface="ＭＳ Ｐゴシック" pitchFamily="-60" charset="-128"/>
                <a:cs typeface="+mn-cs"/>
              </a:rPr>
              <a:t>;</a:t>
            </a:r>
          </a:p>
          <a:p>
            <a:pPr algn="just" rtl="1"/>
            <a:endParaRPr lang="he-IL" sz="1100" kern="1200" baseline="0" dirty="0" smtClean="0">
              <a:solidFill>
                <a:schemeClr val="tx1"/>
              </a:solidFill>
              <a:effectLst/>
              <a:latin typeface="Segoe UI" pitchFamily="34" charset="0"/>
              <a:ea typeface="ＭＳ Ｐゴシック" pitchFamily="-60" charset="-128"/>
              <a:cs typeface="+mn-cs"/>
            </a:endParaRPr>
          </a:p>
          <a:p>
            <a:pPr algn="just" rtl="1"/>
            <a:r>
              <a:rPr lang="he-IL" sz="1100" b="1" u="sng" kern="1200" baseline="0" dirty="0" smtClean="0">
                <a:solidFill>
                  <a:schemeClr val="tx1"/>
                </a:solidFill>
                <a:effectLst/>
                <a:latin typeface="Segoe UI" pitchFamily="34" charset="0"/>
                <a:ea typeface="ＭＳ Ｐゴシック" pitchFamily="-60" charset="-128"/>
                <a:cs typeface="+mn-cs"/>
              </a:rPr>
              <a:t>חברים</a:t>
            </a:r>
            <a:r>
              <a:rPr lang="he-IL" sz="1100" kern="1200" baseline="0" dirty="0" smtClean="0">
                <a:solidFill>
                  <a:schemeClr val="tx1"/>
                </a:solidFill>
                <a:effectLst/>
                <a:latin typeface="Segoe UI" pitchFamily="34" charset="0"/>
                <a:ea typeface="ＭＳ Ｐゴシック" pitchFamily="-60" charset="-128"/>
                <a:cs typeface="+mn-cs"/>
              </a:rPr>
              <a:t> – כמה חברים יש לכם? מה זה חבר בפייסבוק? איך מבלים עם חבר בםייסבוק? יש לכם חברים מפורסמים? האם נתקלתם במצב או שמעתם על מקרה של חבר בפייסבוק שהתגלה כמישהו אחר? אם לא, אפשר לנסות להעביר את המסר באמצעות כך שבעצם כל מי שיושב בכיתה ויש לו פייסבוק הוא מתחזה – פיברק את הגיל שלו כדי שיוכל לפתוח חשבון, משום שעל פי תנאי השימוש של פייסבוק הוא חייב להיות מעל גיל 13.</a:t>
            </a:r>
          </a:p>
          <a:p>
            <a:pPr marL="0" marR="0" indent="0" algn="just" defTabSz="914400" rtl="1" eaLnBrk="1" fontAlgn="auto" latinLnBrk="0" hangingPunct="1">
              <a:lnSpc>
                <a:spcPct val="100000"/>
              </a:lnSpc>
              <a:spcBef>
                <a:spcPts val="0"/>
              </a:spcBef>
              <a:spcAft>
                <a:spcPts val="0"/>
              </a:spcAft>
              <a:buClrTx/>
              <a:buSzTx/>
              <a:buFontTx/>
              <a:buNone/>
              <a:tabLst/>
              <a:defRPr/>
            </a:pPr>
            <a:r>
              <a:rPr lang="he-IL" sz="1100" b="0" kern="1200" baseline="0" dirty="0" smtClean="0">
                <a:solidFill>
                  <a:schemeClr val="tx1"/>
                </a:solidFill>
                <a:effectLst/>
                <a:latin typeface="Segoe UI" pitchFamily="34" charset="0"/>
                <a:ea typeface="ＭＳ Ｐゴシック" pitchFamily="-60" charset="-128"/>
                <a:cs typeface="+mn-cs"/>
              </a:rPr>
              <a:t>בשקף רואים פרופילים של בוב ספוג, ריבוי פרופילים של יעל בר זוהר וטל מוסרי ופרופיל של ג'סטין ביבר בעברית – כמובן שיש כאן מתחזים!</a:t>
            </a:r>
          </a:p>
          <a:p>
            <a:pPr algn="just" rtl="1"/>
            <a:endParaRPr lang="he-IL" sz="1100" kern="1200" baseline="0" dirty="0" smtClean="0">
              <a:solidFill>
                <a:schemeClr val="tx1"/>
              </a:solidFill>
              <a:effectLst/>
              <a:latin typeface="Segoe UI" pitchFamily="34" charset="0"/>
              <a:ea typeface="ＭＳ Ｐゴシック" pitchFamily="-60" charset="-128"/>
              <a:cs typeface="+mn-cs"/>
            </a:endParaRPr>
          </a:p>
          <a:p>
            <a:pPr marL="0" marR="0" indent="0" algn="just" defTabSz="914400" rtl="1" eaLnBrk="1" fontAlgn="auto" latinLnBrk="0" hangingPunct="1">
              <a:lnSpc>
                <a:spcPct val="100000"/>
              </a:lnSpc>
              <a:spcBef>
                <a:spcPts val="0"/>
              </a:spcBef>
              <a:spcAft>
                <a:spcPts val="0"/>
              </a:spcAft>
              <a:buClrTx/>
              <a:buSzTx/>
              <a:buFontTx/>
              <a:buNone/>
              <a:tabLst/>
              <a:defRPr/>
            </a:pPr>
            <a:r>
              <a:rPr lang="he-IL" sz="1100" b="0" kern="1200" dirty="0" smtClean="0">
                <a:solidFill>
                  <a:schemeClr val="tx1"/>
                </a:solidFill>
                <a:effectLst/>
                <a:latin typeface="Segoe UI" pitchFamily="34" charset="0"/>
                <a:ea typeface="ＭＳ Ｐゴシック" pitchFamily="-60" charset="-128"/>
                <a:cs typeface="+mn-cs"/>
              </a:rPr>
              <a:t>למי יש חברים בפייסבוק שאף פעם לא פגשו?  המסר</a:t>
            </a:r>
            <a:r>
              <a:rPr lang="he-IL" sz="1100" b="0" kern="1200" baseline="0" dirty="0" smtClean="0">
                <a:solidFill>
                  <a:schemeClr val="tx1"/>
                </a:solidFill>
                <a:effectLst/>
                <a:latin typeface="Segoe UI" pitchFamily="34" charset="0"/>
                <a:ea typeface="ＭＳ Ｐゴシック" pitchFamily="-60" charset="-128"/>
                <a:cs typeface="+mn-cs"/>
              </a:rPr>
              <a:t> פה צריך להיות שחבר זה רק מי שאנחנו מקיימים איתו באמת קשר מעבר לרשת. מישהו שאנחנו בקשר איתו רק ברשת אינו באמת חבר. אנחנו אף פעם לא באמת יכולים להיות בטוחים מי זה אותו "חבר", מי נמצא מן הצד השני. בנוסף, בני נוער וילדים נסמכים פעמים רבות על חבריהם ביצירת קשרים חדשים. הם עשויים לטעות ולהטעות – אם זה חבר של חבר שלי אז הוא בסדר, הוא חבר. אז זהו שלא! הישארו עירניים וזכרו תמיד את האבחנה בין "חבר" ברשת לבין חבר אמיתי!</a:t>
            </a:r>
          </a:p>
          <a:p>
            <a:pPr marL="0" marR="0" indent="0" algn="just" defTabSz="914400" rtl="1" eaLnBrk="1" fontAlgn="auto" latinLnBrk="0" hangingPunct="1">
              <a:lnSpc>
                <a:spcPct val="100000"/>
              </a:lnSpc>
              <a:spcBef>
                <a:spcPts val="0"/>
              </a:spcBef>
              <a:spcAft>
                <a:spcPts val="0"/>
              </a:spcAft>
              <a:buClrTx/>
              <a:buSzTx/>
              <a:buFontTx/>
              <a:buNone/>
              <a:tabLst/>
              <a:defRPr/>
            </a:pPr>
            <a:endParaRPr lang="he-IL" sz="1100" b="0" kern="1200" baseline="0" dirty="0" smtClean="0">
              <a:solidFill>
                <a:schemeClr val="tx1"/>
              </a:solidFill>
              <a:effectLst/>
              <a:latin typeface="Segoe UI" pitchFamily="34" charset="0"/>
              <a:ea typeface="ＭＳ Ｐゴシック" pitchFamily="-60" charset="-128"/>
              <a:cs typeface="+mn-cs"/>
            </a:endParaRPr>
          </a:p>
          <a:p>
            <a:pPr marL="0" marR="0" indent="0" algn="just" defTabSz="914400" rtl="1" eaLnBrk="1" fontAlgn="auto" latinLnBrk="0" hangingPunct="1">
              <a:lnSpc>
                <a:spcPct val="100000"/>
              </a:lnSpc>
              <a:spcBef>
                <a:spcPts val="0"/>
              </a:spcBef>
              <a:spcAft>
                <a:spcPts val="0"/>
              </a:spcAft>
              <a:buClrTx/>
              <a:buSzTx/>
              <a:buFontTx/>
              <a:buNone/>
              <a:tabLst/>
              <a:defRPr/>
            </a:pPr>
            <a:r>
              <a:rPr lang="he-IL" sz="1100" b="0" kern="1200" baseline="0" dirty="0" smtClean="0">
                <a:solidFill>
                  <a:schemeClr val="tx1"/>
                </a:solidFill>
                <a:effectLst/>
                <a:latin typeface="Segoe UI" pitchFamily="34" charset="0"/>
                <a:ea typeface="ＭＳ Ｐゴシック" pitchFamily="-60" charset="-128"/>
                <a:cs typeface="+mn-cs"/>
              </a:rPr>
              <a:t>בכל מקרה, חשוב להדגיש לילדים שגם אם אישרו חבר ופתאום מסתבר שהוא לא ממש חבר – הוא מדבר לא יפה, הוא מבקש דברים לא נעימים, הוא מאיים או כל דבר דומה לכך – יש מה לעשות. קודם כל להפסיק מיד את הקשר עם אותו גורם. לחסום אותו – יש בהגדרות הפייסבוק אפשרות חסימה. בנוסף, יש כמובן לדווח להורים. ככל שמדובר במטריד ולא בסתם מישהו שהילד אינו רוצה עוד להיות חבר שלו, יש כמובן לדווח לפייסבוק ולגורמים האמונים על טיפול במקרים מאותו סוג.</a:t>
            </a:r>
          </a:p>
          <a:p>
            <a:pPr algn="just" rtl="1"/>
            <a:endParaRPr lang="he-IL" sz="1100" kern="1200" baseline="0" dirty="0" smtClean="0">
              <a:solidFill>
                <a:schemeClr val="tx1"/>
              </a:solidFill>
              <a:effectLst/>
              <a:latin typeface="Segoe UI" pitchFamily="34" charset="0"/>
              <a:ea typeface="ＭＳ Ｐゴシック" pitchFamily="-60" charset="-128"/>
              <a:cs typeface="+mn-cs"/>
            </a:endParaRPr>
          </a:p>
          <a:p>
            <a:pPr algn="just" rtl="1"/>
            <a:r>
              <a:rPr lang="he-IL" sz="1100" u="sng" kern="1200" dirty="0" smtClean="0">
                <a:solidFill>
                  <a:schemeClr val="tx1"/>
                </a:solidFill>
                <a:effectLst/>
                <a:latin typeface="Segoe UI" pitchFamily="34" charset="0"/>
                <a:ea typeface="ＭＳ Ｐゴシック" pitchFamily="-60" charset="-128"/>
                <a:cs typeface="+mn-cs"/>
              </a:rPr>
              <a:t>מקרה בו</a:t>
            </a:r>
            <a:r>
              <a:rPr lang="he-IL" sz="1100" u="sng" kern="1200" baseline="0" dirty="0" smtClean="0">
                <a:solidFill>
                  <a:schemeClr val="tx1"/>
                </a:solidFill>
                <a:effectLst/>
                <a:latin typeface="Segoe UI" pitchFamily="34" charset="0"/>
                <a:ea typeface="ＭＳ Ｐゴシック" pitchFamily="-60" charset="-128"/>
                <a:cs typeface="+mn-cs"/>
              </a:rPr>
              <a:t> </a:t>
            </a:r>
            <a:r>
              <a:rPr lang="he-IL" sz="1100" u="sng" kern="1200" dirty="0" smtClean="0">
                <a:solidFill>
                  <a:schemeClr val="tx1"/>
                </a:solidFill>
                <a:effectLst/>
                <a:latin typeface="Segoe UI" pitchFamily="34" charset="0"/>
                <a:ea typeface="ＭＳ Ｐゴシック" pitchFamily="-60" charset="-128"/>
                <a:cs typeface="+mn-cs"/>
              </a:rPr>
              <a:t>טיפל גלעד האן (חוק</a:t>
            </a:r>
            <a:r>
              <a:rPr lang="he-IL" sz="1100" u="sng" kern="1200" baseline="0" dirty="0" smtClean="0">
                <a:solidFill>
                  <a:schemeClr val="tx1"/>
                </a:solidFill>
                <a:effectLst/>
                <a:latin typeface="Segoe UI" pitchFamily="34" charset="0"/>
                <a:ea typeface="ＭＳ Ｐゴシック" pitchFamily="-60" charset="-128"/>
                <a:cs typeface="+mn-cs"/>
              </a:rPr>
              <a:t>ר עבירות ופשעי מחשב, לשעבר במשטרת ישראל):</a:t>
            </a:r>
          </a:p>
          <a:p>
            <a:pPr algn="just" rtl="1"/>
            <a:endParaRPr lang="he-IL" sz="1100" u="sng" kern="1200" dirty="0" smtClean="0">
              <a:solidFill>
                <a:schemeClr val="tx1"/>
              </a:solidFill>
              <a:effectLst/>
              <a:latin typeface="Segoe UI" pitchFamily="34" charset="0"/>
              <a:ea typeface="ＭＳ Ｐゴシック" pitchFamily="-60" charset="-128"/>
              <a:cs typeface="+mn-cs"/>
            </a:endParaRPr>
          </a:p>
          <a:p>
            <a:pPr algn="just" rtl="1"/>
            <a:r>
              <a:rPr lang="he-IL" sz="1100" u="none" kern="1200" dirty="0" smtClean="0">
                <a:solidFill>
                  <a:schemeClr val="tx1"/>
                </a:solidFill>
                <a:effectLst/>
                <a:latin typeface="Segoe UI" pitchFamily="34" charset="0"/>
                <a:ea typeface="ＭＳ Ｐゴシック" pitchFamily="-60" charset="-128"/>
                <a:cs typeface="+mn-cs"/>
              </a:rPr>
              <a:t>סיפור שמתאים לכיתות הגבוהות יותר ביסודי</a:t>
            </a:r>
            <a:r>
              <a:rPr lang="he-IL" sz="1100" u="none" kern="1200" baseline="0" dirty="0" smtClean="0">
                <a:solidFill>
                  <a:schemeClr val="tx1"/>
                </a:solidFill>
                <a:effectLst/>
                <a:latin typeface="Segoe UI" pitchFamily="34" charset="0"/>
                <a:ea typeface="ＭＳ Ｐゴシック" pitchFamily="-60" charset="-128"/>
                <a:cs typeface="+mn-cs"/>
              </a:rPr>
              <a:t> (לא לכיתות נמוכות) </a:t>
            </a:r>
            <a:r>
              <a:rPr lang="he-IL" sz="1100" u="none" kern="1200" dirty="0" smtClean="0">
                <a:solidFill>
                  <a:schemeClr val="tx1"/>
                </a:solidFill>
                <a:effectLst/>
                <a:latin typeface="Segoe UI" pitchFamily="34" charset="0"/>
                <a:ea typeface="ＭＳ Ｐゴシック" pitchFamily="-60" charset="-128"/>
                <a:cs typeface="+mn-cs"/>
              </a:rPr>
              <a:t>אמא מהצפון שטענה כי </a:t>
            </a:r>
            <a:r>
              <a:rPr lang="he-IL" sz="1100" kern="1200" dirty="0" smtClean="0">
                <a:solidFill>
                  <a:schemeClr val="tx1"/>
                </a:solidFill>
                <a:effectLst/>
                <a:latin typeface="Segoe UI" pitchFamily="34" charset="0"/>
                <a:ea typeface="ＭＳ Ｐゴシック" pitchFamily="-60" charset="-128"/>
                <a:cs typeface="+mn-cs"/>
              </a:rPr>
              <a:t>: "הבן שלי מדבר עם בוב ספוג". איך ילד יכול לדבר עם בוב ספוג, הוא הרי דמות מצוירת. בבית היא ראתה את הילד יושב בתוכנת צ'אטים ומולו הדמות של בוב ספוג. בהמשך היא ראתה את הילד מדבר באמצעות שיחת וידאו. היא לא חששה, עד שראתה את הילד מתרחק מהמסך ומפשיל את מכנסיו. אותו בוב ספוג נתפס- פדופיל בן 42.</a:t>
            </a:r>
          </a:p>
          <a:p>
            <a:pPr algn="just" rtl="1"/>
            <a:endParaRPr lang="he-IL" sz="1100" kern="1200" baseline="0" dirty="0" smtClean="0">
              <a:solidFill>
                <a:schemeClr val="tx1"/>
              </a:solidFill>
              <a:effectLst/>
              <a:latin typeface="Segoe UI" pitchFamily="34" charset="0"/>
              <a:ea typeface="ＭＳ Ｐゴシック" pitchFamily="-60" charset="-128"/>
              <a:cs typeface="+mn-cs"/>
            </a:endParaRPr>
          </a:p>
          <a:p>
            <a:pPr marL="0" marR="0" indent="0" algn="just" defTabSz="1096854" rtl="1" eaLnBrk="1" fontAlgn="base" latinLnBrk="0" hangingPunct="1">
              <a:lnSpc>
                <a:spcPct val="90000"/>
              </a:lnSpc>
              <a:spcBef>
                <a:spcPct val="30000"/>
              </a:spcBef>
              <a:spcAft>
                <a:spcPts val="400"/>
              </a:spcAft>
              <a:buClrTx/>
              <a:buSzTx/>
              <a:buFontTx/>
              <a:buNone/>
              <a:tabLst/>
              <a:defRPr/>
            </a:pPr>
            <a:r>
              <a:rPr lang="he-IL" sz="1100" kern="1200" dirty="0" smtClean="0">
                <a:solidFill>
                  <a:schemeClr val="tx1"/>
                </a:solidFill>
                <a:effectLst/>
                <a:latin typeface="Segoe UI" pitchFamily="34" charset="0"/>
                <a:ea typeface="ＭＳ Ｐゴシック" pitchFamily="-60" charset="-128"/>
                <a:cs typeface="+mn-cs"/>
              </a:rPr>
              <a:t>זרים –</a:t>
            </a:r>
            <a:r>
              <a:rPr lang="he-IL" sz="1100" kern="1200" baseline="0" dirty="0" smtClean="0">
                <a:solidFill>
                  <a:schemeClr val="tx1"/>
                </a:solidFill>
                <a:effectLst/>
                <a:latin typeface="Segoe UI" pitchFamily="34" charset="0"/>
                <a:ea typeface="ＭＳ Ｐゴシック" pitchFamily="-60" charset="-128"/>
                <a:cs typeface="+mn-cs"/>
              </a:rPr>
              <a:t> שמגיל צעיר מסבירים לנו שאין לדבר עימם ברחוב או לפתוח להם את דלת הבית - </a:t>
            </a:r>
            <a:r>
              <a:rPr lang="he-IL" sz="1100" b="1" kern="1200" dirty="0" smtClean="0">
                <a:solidFill>
                  <a:schemeClr val="tx1"/>
                </a:solidFill>
                <a:effectLst/>
                <a:latin typeface="Segoe UI" pitchFamily="34" charset="0"/>
                <a:ea typeface="ＭＳ Ｐゴシック" pitchFamily="-60" charset="-128"/>
                <a:cs typeface="+mn-cs"/>
              </a:rPr>
              <a:t>מתחזים מאחורי שמות של דמויות אהובות במיוחד על הילדים</a:t>
            </a:r>
            <a:r>
              <a:rPr lang="he-IL" sz="1100" kern="1200" dirty="0" smtClean="0">
                <a:solidFill>
                  <a:schemeClr val="tx1"/>
                </a:solidFill>
                <a:effectLst/>
                <a:latin typeface="Segoe UI" pitchFamily="34" charset="0"/>
                <a:ea typeface="ＭＳ Ｐゴシック" pitchFamily="-60" charset="-128"/>
                <a:cs typeface="+mn-cs"/>
              </a:rPr>
              <a:t>. הם מבקשים חברות וככה מגיעים למידע הפרטי והאישי של</a:t>
            </a:r>
            <a:r>
              <a:rPr lang="he-IL" sz="1100" kern="1200" baseline="0" dirty="0" smtClean="0">
                <a:solidFill>
                  <a:schemeClr val="tx1"/>
                </a:solidFill>
                <a:effectLst/>
                <a:latin typeface="Segoe UI" pitchFamily="34" charset="0"/>
                <a:ea typeface="ＭＳ Ｐゴシック" pitchFamily="-60" charset="-128"/>
                <a:cs typeface="+mn-cs"/>
              </a:rPr>
              <a:t> הילדים </a:t>
            </a:r>
            <a:r>
              <a:rPr lang="he-IL" sz="1100" kern="1200" dirty="0" smtClean="0">
                <a:solidFill>
                  <a:schemeClr val="tx1"/>
                </a:solidFill>
                <a:effectLst/>
                <a:latin typeface="Segoe UI" pitchFamily="34" charset="0"/>
                <a:ea typeface="ＭＳ Ｐゴシック" pitchFamily="-60" charset="-128"/>
                <a:cs typeface="+mn-cs"/>
              </a:rPr>
              <a:t>בקלות</a:t>
            </a:r>
            <a:r>
              <a:rPr lang="he-IL" sz="1100" kern="1200" baseline="0" dirty="0" smtClean="0">
                <a:solidFill>
                  <a:schemeClr val="tx1"/>
                </a:solidFill>
                <a:effectLst/>
                <a:latin typeface="Segoe UI" pitchFamily="34" charset="0"/>
                <a:ea typeface="ＭＳ Ｐゴシック" pitchFamily="-60" charset="-128"/>
                <a:cs typeface="+mn-cs"/>
              </a:rPr>
              <a:t> – זה יכול להגימר רע.</a:t>
            </a:r>
          </a:p>
          <a:p>
            <a:pPr marL="0" marR="0" indent="0" algn="just" defTabSz="1096854" rtl="1" eaLnBrk="1" fontAlgn="base" latinLnBrk="0" hangingPunct="1">
              <a:lnSpc>
                <a:spcPct val="90000"/>
              </a:lnSpc>
              <a:spcBef>
                <a:spcPct val="30000"/>
              </a:spcBef>
              <a:spcAft>
                <a:spcPts val="400"/>
              </a:spcAft>
              <a:buClrTx/>
              <a:buSzTx/>
              <a:buFontTx/>
              <a:buNone/>
              <a:tabLst/>
              <a:defRPr/>
            </a:pPr>
            <a:endParaRPr lang="en-US" sz="1100" b="1" kern="1200" dirty="0" smtClean="0">
              <a:solidFill>
                <a:schemeClr val="tx1"/>
              </a:solidFill>
              <a:effectLst/>
              <a:latin typeface="Segoe UI" pitchFamily="34" charset="0"/>
              <a:ea typeface="ＭＳ Ｐゴシック" pitchFamily="-60" charset="-128"/>
              <a:cs typeface="+mn-cs"/>
            </a:endParaRPr>
          </a:p>
          <a:p>
            <a:pPr marL="0" marR="0" indent="0" algn="just" defTabSz="1096854" rtl="1" eaLnBrk="1" fontAlgn="base" latinLnBrk="0" hangingPunct="1">
              <a:lnSpc>
                <a:spcPct val="90000"/>
              </a:lnSpc>
              <a:spcBef>
                <a:spcPct val="30000"/>
              </a:spcBef>
              <a:spcAft>
                <a:spcPts val="400"/>
              </a:spcAft>
              <a:buClrTx/>
              <a:buSzTx/>
              <a:buFontTx/>
              <a:buNone/>
              <a:tabLst/>
              <a:defRPr/>
            </a:pPr>
            <a:r>
              <a:rPr lang="he-IL" sz="1100" b="1" kern="1200" dirty="0" smtClean="0">
                <a:solidFill>
                  <a:schemeClr val="tx1"/>
                </a:solidFill>
                <a:effectLst/>
                <a:latin typeface="Segoe UI" pitchFamily="34" charset="0"/>
                <a:ea typeface="ＭＳ Ｐゴシック" pitchFamily="-60" charset="-128"/>
                <a:cs typeface="+mn-cs"/>
              </a:rPr>
              <a:t>לסיכום: אנחנו לא מאשרים חברים שאיננו מכירים פנים מול פנים . בטח שאנחנו לא מקבלים מתנות ו/או הזמנות מאנשים שאנחנו לא מכירים </a:t>
            </a:r>
            <a:r>
              <a:rPr lang="he-IL" sz="1100" b="1" kern="1200" baseline="0" dirty="0" smtClean="0">
                <a:solidFill>
                  <a:schemeClr val="tx1"/>
                </a:solidFill>
                <a:effectLst/>
                <a:latin typeface="Segoe UI" pitchFamily="34" charset="0"/>
                <a:ea typeface="ＭＳ Ｐゴシック" pitchFamily="-60" charset="-128"/>
                <a:cs typeface="+mn-cs"/>
              </a:rPr>
              <a:t>ובוודאי לעולם לא הולכים לפגוש לבד "חבר" שהכרנו ברשת. </a:t>
            </a:r>
            <a:r>
              <a:rPr lang="he-IL" sz="1100" b="1" kern="1200" dirty="0" smtClean="0">
                <a:solidFill>
                  <a:schemeClr val="tx1"/>
                </a:solidFill>
                <a:effectLst/>
                <a:latin typeface="Segoe UI" pitchFamily="34" charset="0"/>
                <a:ea typeface="ＭＳ Ｐゴシック" pitchFamily="-60" charset="-128"/>
                <a:cs typeface="+mn-cs"/>
              </a:rPr>
              <a:t>במידה ואנחנו לא בטוחים</a:t>
            </a:r>
            <a:r>
              <a:rPr lang="he-IL" sz="1100" b="1" kern="1200" baseline="0" dirty="0" smtClean="0">
                <a:solidFill>
                  <a:schemeClr val="tx1"/>
                </a:solidFill>
                <a:effectLst/>
                <a:latin typeface="Segoe UI" pitchFamily="34" charset="0"/>
                <a:ea typeface="ＭＳ Ｐゴシック" pitchFamily="-60" charset="-128"/>
                <a:cs typeface="+mn-cs"/>
              </a:rPr>
              <a:t> אנחנו פונים לקבלת עזרה – חשוב שיבינו שהם לא לבד</a:t>
            </a:r>
            <a:r>
              <a:rPr lang="he-IL" sz="1100" b="1" kern="1200" dirty="0" smtClean="0">
                <a:solidFill>
                  <a:schemeClr val="tx1"/>
                </a:solidFill>
                <a:effectLst/>
                <a:latin typeface="Segoe UI" pitchFamily="34" charset="0"/>
                <a:ea typeface="ＭＳ Ｐゴシック" pitchFamily="-60" charset="-128"/>
                <a:cs typeface="+mn-cs"/>
              </a:rPr>
              <a:t>.</a:t>
            </a:r>
            <a:endParaRPr lang="en-US" sz="1100" kern="1200" dirty="0" smtClean="0">
              <a:solidFill>
                <a:schemeClr val="tx1"/>
              </a:solidFill>
              <a:effectLst/>
              <a:latin typeface="Segoe UI" pitchFamily="34" charset="0"/>
              <a:ea typeface="ＭＳ Ｐゴシック" pitchFamily="-60" charset="-128"/>
              <a:cs typeface="+mn-cs"/>
            </a:endParaRPr>
          </a:p>
        </p:txBody>
      </p:sp>
      <p:sp>
        <p:nvSpPr>
          <p:cNvPr id="4" name="Slide Number Placeholder 3"/>
          <p:cNvSpPr>
            <a:spLocks noGrp="1"/>
          </p:cNvSpPr>
          <p:nvPr>
            <p:ph type="sldNum" sz="quarter" idx="10"/>
          </p:nvPr>
        </p:nvSpPr>
        <p:spPr/>
        <p:txBody>
          <a:bodyPr/>
          <a:lstStyle/>
          <a:p>
            <a:fld id="{E1A0FAF0-8526-4CFE-A8F4-7A1168856F11}" type="slidenum">
              <a:rPr lang="en-US" smtClean="0"/>
              <a:pPr/>
              <a:t>10</a:t>
            </a:fld>
            <a:endParaRPr lang="en-US" dirty="0"/>
          </a:p>
        </p:txBody>
      </p:sp>
    </p:spTree>
    <p:extLst>
      <p:ext uri="{BB962C8B-B14F-4D97-AF65-F5344CB8AC3E}">
        <p14:creationId xmlns:p14="http://schemas.microsoft.com/office/powerpoint/2010/main" val="3754282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he-IL" b="1" u="sng" dirty="0" smtClean="0"/>
              <a:t>פרטיות</a:t>
            </a:r>
          </a:p>
          <a:p>
            <a:r>
              <a:rPr lang="he-IL" dirty="0" smtClean="0"/>
              <a:t>הסטטוס</a:t>
            </a:r>
            <a:r>
              <a:rPr lang="he-IL" baseline="0" dirty="0" smtClean="0"/>
              <a:t> הוא ה"פנים"של בני הנוער והם מותירים אותו חשוף ומוגדר (או יותר נכון לא מוגדר) כציבורי.</a:t>
            </a:r>
          </a:p>
          <a:p>
            <a:r>
              <a:rPr lang="he-IL" baseline="0" dirty="0" smtClean="0"/>
              <a:t>חשוב לחדד את האופן שבו מסרים תמימים כגון זה המופיע בצילום יכולים  להיות כלי מסוכן בידי אנשים  שלילים.</a:t>
            </a:r>
          </a:p>
          <a:p>
            <a:r>
              <a:rPr lang="he-IL" baseline="0" dirty="0" smtClean="0"/>
              <a:t>ילדים מעלים פוסטים לכאורה תמימים מבלי להיות מודעים שזה יכול ליפול לידייים הלא נכונות: לדוג':</a:t>
            </a:r>
          </a:p>
          <a:p>
            <a:r>
              <a:rPr lang="he-IL" baseline="0" dirty="0" smtClean="0"/>
              <a:t>"אני לבד בבית" , "אנחנו נוסעים לחופשה בחו"ל איזה כיף" – אלו סטטוסים שרצוי להגבילם  ולחשוף אותם רק לחברים הקרובים באמצעות התאמה אישית וגם אז צריך לשאול את עצמם אם זה נחוץ. </a:t>
            </a:r>
          </a:p>
          <a:p>
            <a:r>
              <a:rPr lang="he-IL" baseline="0" dirty="0" smtClean="0"/>
              <a:t>הסבירו לילדים כי ישנם אתרים יעודיים שסורקים מילים כמו "לבד" "בחו"ל", שמטרתם לאתר ילדים שנמצאים בחול/בבית לבד ואז פורצים להם לבית.</a:t>
            </a:r>
          </a:p>
          <a:p>
            <a:endParaRPr lang="he-IL" b="1" baseline="0" dirty="0" smtClean="0"/>
          </a:p>
          <a:p>
            <a:r>
              <a:rPr lang="he-IL" b="1" baseline="0" dirty="0" smtClean="0"/>
              <a:t>חדדו כמה זה פשוט להגדיר שרק חברים רואים את הסטטוס, ושתהליך הבחירה מי רואה את מה שאני כותב ומפרסם חייב להיות חלק  אינטגרלי מתהליך כתיבת הסטטוס ולשנות את התפיסה שברור מאליו שזה מוגדר כציבורי.</a:t>
            </a:r>
            <a:endParaRPr lang="he-IL" b="1" dirty="0" smtClean="0"/>
          </a:p>
          <a:p>
            <a:endParaRPr lang="he-IL" dirty="0" smtClean="0"/>
          </a:p>
          <a:p>
            <a:r>
              <a:rPr lang="he-IL" dirty="0" smtClean="0"/>
              <a:t>בשביל להמחיש לילדים את הסוגיה הזו אפשר לשאול – האם</a:t>
            </a:r>
            <a:r>
              <a:rPr lang="he-IL" baseline="0" dirty="0" smtClean="0"/>
              <a:t> הייתם רוצים שכל באי הקניון ידעו את מה שכתבתם עכשיו בסטטוס? האם התכוונתם שרק חבריכם יראו את מה שכתבתם עכשיו בסטטוס? רק חבר ספציפי? כולם? אם לא הגדרתם את זה, אז בפייסבוק וברשתות חברתיות אחרות – אם לא הגדרתם את זה, אז כ- ו- ל – ם יכולים לראות את זה!</a:t>
            </a:r>
          </a:p>
          <a:p>
            <a:endParaRPr lang="he-IL" baseline="0" dirty="0" smtClean="0"/>
          </a:p>
          <a:p>
            <a:r>
              <a:rPr lang="he-IL" baseline="0" dirty="0" smtClean="0"/>
              <a:t>בהתאם למידת הנוכחות של ילדי הכיתה בפייסבוק השתמשו בשקף הבא או רק בחלקים ממנו או דלגו עליו, אבל תשכחו לציין בכל מקרה, שהגדרות הפרטיות ברשת החברתית חשובות לא רק לסטטוס, אלא גם לתמונות שהם מעלים לשם ולמעשה לכל פעולה אחרת. כמו שהם יודעים להשתמש בפייסבוק, אז הם צריכים לדעת להשתמש בהגדרות הפרטיות שיש לפייסבוק. הראו להם איך להגיע לשם ועודדו אותם להיות אקטיביים ואחראיים לפרטיותם.</a:t>
            </a:r>
          </a:p>
        </p:txBody>
      </p:sp>
      <p:sp>
        <p:nvSpPr>
          <p:cNvPr id="4" name="Slide Number Placeholder 3"/>
          <p:cNvSpPr>
            <a:spLocks noGrp="1"/>
          </p:cNvSpPr>
          <p:nvPr>
            <p:ph type="sldNum" sz="quarter" idx="10"/>
          </p:nvPr>
        </p:nvSpPr>
        <p:spPr/>
        <p:txBody>
          <a:bodyPr/>
          <a:lstStyle/>
          <a:p>
            <a:pPr>
              <a:defRPr/>
            </a:pPr>
            <a:fld id="{290CF5C7-4603-41E8-BE01-6C3FD570C6BA}" type="slidenum">
              <a:rPr lang="he-IL" smtClean="0"/>
              <a:pPr>
                <a:defRPr/>
              </a:pPr>
              <a:t>11</a:t>
            </a:fld>
            <a:endParaRPr lang="he-IL"/>
          </a:p>
        </p:txBody>
      </p:sp>
    </p:spTree>
    <p:extLst>
      <p:ext uri="{BB962C8B-B14F-4D97-AF65-F5344CB8AC3E}">
        <p14:creationId xmlns:p14="http://schemas.microsoft.com/office/powerpoint/2010/main" val="262558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fontScale="85000" lnSpcReduction="20000"/>
          </a:bodyPr>
          <a:lstStyle/>
          <a:p>
            <a:pPr algn="just" rtl="1"/>
            <a:r>
              <a:rPr lang="he-IL" sz="1100" kern="1200" dirty="0" smtClean="0">
                <a:solidFill>
                  <a:schemeClr val="tx1"/>
                </a:solidFill>
                <a:effectLst/>
                <a:latin typeface="Segoe UI" pitchFamily="34" charset="0"/>
                <a:ea typeface="ＭＳ Ｐゴシック" pitchFamily="-60" charset="-128"/>
                <a:cs typeface="+mn-cs"/>
              </a:rPr>
              <a:t>ככל שמתאים,</a:t>
            </a:r>
            <a:r>
              <a:rPr lang="he-IL" sz="1100" kern="1200" baseline="0" dirty="0" smtClean="0">
                <a:solidFill>
                  <a:schemeClr val="tx1"/>
                </a:solidFill>
                <a:effectLst/>
                <a:latin typeface="Segoe UI" pitchFamily="34" charset="0"/>
                <a:ea typeface="ＭＳ Ｐゴシック" pitchFamily="-60" charset="-128"/>
                <a:cs typeface="+mn-cs"/>
              </a:rPr>
              <a:t> המשיכו להציג את נושא הפרטיות בפייסבוק לעומקו והסבירו </a:t>
            </a:r>
            <a:r>
              <a:rPr lang="he-IL" sz="1100" kern="1200" dirty="0" smtClean="0">
                <a:solidFill>
                  <a:schemeClr val="tx1"/>
                </a:solidFill>
                <a:effectLst/>
                <a:latin typeface="Segoe UI" pitchFamily="34" charset="0"/>
                <a:ea typeface="ＭＳ Ｐゴシック" pitchFamily="-60" charset="-128"/>
                <a:cs typeface="+mn-cs"/>
              </a:rPr>
              <a:t>איך</a:t>
            </a:r>
            <a:r>
              <a:rPr lang="he-IL" sz="1100" kern="1200" baseline="0" dirty="0" smtClean="0">
                <a:solidFill>
                  <a:schemeClr val="tx1"/>
                </a:solidFill>
                <a:effectLst/>
                <a:latin typeface="Segoe UI" pitchFamily="34" charset="0"/>
                <a:ea typeface="ＭＳ Ｐゴシック" pitchFamily="-60" charset="-128"/>
                <a:cs typeface="+mn-cs"/>
              </a:rPr>
              <a:t> אפשר לנהל את הפרטיות שלנו בפייסבוק:</a:t>
            </a:r>
          </a:p>
          <a:p>
            <a:pPr algn="just" rtl="1"/>
            <a:endParaRPr lang="he-IL" sz="1100" kern="1200" baseline="0" dirty="0" smtClean="0">
              <a:solidFill>
                <a:schemeClr val="tx1"/>
              </a:solidFill>
              <a:effectLst/>
              <a:latin typeface="Segoe UI" pitchFamily="34" charset="0"/>
              <a:ea typeface="ＭＳ Ｐゴシック" pitchFamily="-60" charset="-128"/>
              <a:cs typeface="+mn-cs"/>
            </a:endParaRPr>
          </a:p>
          <a:p>
            <a:pPr algn="just" rtl="1"/>
            <a:r>
              <a:rPr lang="he-IL" sz="1100" kern="1200" baseline="0" dirty="0" smtClean="0">
                <a:solidFill>
                  <a:schemeClr val="tx1"/>
                </a:solidFill>
                <a:effectLst/>
                <a:latin typeface="Segoe UI" pitchFamily="34" charset="0"/>
                <a:ea typeface="ＭＳ Ｐゴシック" pitchFamily="-60" charset="-128"/>
                <a:cs typeface="+mn-cs"/>
              </a:rPr>
              <a:t>עברו עם הילדים על השקף, שכולל למעשה תמונות מסך שונות של פייסבוק. צריך להסביר להם שללא עריכה מצידם, ההגדרות בברירת המחדל יהיו ציבוריות או על הסינון הכי מינימלי. הפכו זאת להרגל עבורכם להגדיר את מידת החשיפה שמתאימה לכם ביחס לסטטוסים, אלבומי תמונות וכיוצ"ב וזכרו לעשות זאת כהרגל אחת לכמה זמן מכיוון שהגדרות אלו משתנות/מתאפסות/מתרפרשות עם שינויים שנערכים ברשת החברתית עצמה, עם הוספת פיצ'רים ועוד.</a:t>
            </a:r>
          </a:p>
          <a:p>
            <a:pPr algn="just" rtl="1"/>
            <a:endParaRPr lang="he-IL" sz="1100" kern="1200" baseline="0" dirty="0" smtClean="0">
              <a:solidFill>
                <a:schemeClr val="tx1"/>
              </a:solidFill>
              <a:effectLst/>
              <a:latin typeface="Segoe UI" pitchFamily="34" charset="0"/>
              <a:ea typeface="ＭＳ Ｐゴシック" pitchFamily="-60" charset="-128"/>
              <a:cs typeface="+mn-cs"/>
            </a:endParaRPr>
          </a:p>
          <a:p>
            <a:pPr algn="just" rtl="1"/>
            <a:r>
              <a:rPr lang="he-IL" sz="1100" b="1" u="sng" kern="1200" dirty="0" smtClean="0">
                <a:solidFill>
                  <a:schemeClr val="tx1"/>
                </a:solidFill>
                <a:effectLst/>
                <a:latin typeface="Segoe UI" pitchFamily="34" charset="0"/>
                <a:ea typeface="ＭＳ Ｐゴシック" pitchFamily="-60" charset="-128"/>
                <a:cs typeface="+mn-cs"/>
              </a:rPr>
              <a:t>יומן הפעילות</a:t>
            </a:r>
            <a:r>
              <a:rPr lang="he-IL" sz="1100" kern="1200" dirty="0" smtClean="0">
                <a:solidFill>
                  <a:schemeClr val="tx1"/>
                </a:solidFill>
                <a:effectLst/>
                <a:latin typeface="Segoe UI" pitchFamily="34" charset="0"/>
                <a:ea typeface="ＭＳ Ｐゴシック" pitchFamily="-60" charset="-128"/>
                <a:cs typeface="+mn-cs"/>
              </a:rPr>
              <a:t> – יומן הפעילות הוא השער להבנת כלל הפעילויות בפלטפורמת הפייסבוק. </a:t>
            </a:r>
          </a:p>
          <a:p>
            <a:pPr algn="just" rtl="1"/>
            <a:r>
              <a:rPr lang="he-IL" sz="1100" kern="1200" dirty="0" smtClean="0">
                <a:solidFill>
                  <a:schemeClr val="tx1"/>
                </a:solidFill>
                <a:effectLst/>
                <a:latin typeface="Segoe UI" pitchFamily="34" charset="0"/>
                <a:ea typeface="ＭＳ Ｐゴシック" pitchFamily="-60" charset="-128"/>
                <a:cs typeface="+mn-cs"/>
              </a:rPr>
              <a:t>מי תייג אתכם בתמונה, למי עשיתם לייק כך תוכלו רגע לעצור לראות "איך אתם ניראים" ומתנהגים ברשת.</a:t>
            </a:r>
            <a:endParaRPr lang="en-US" sz="1100" kern="1200" dirty="0" smtClean="0">
              <a:solidFill>
                <a:schemeClr val="tx1"/>
              </a:solidFill>
              <a:effectLst/>
              <a:latin typeface="Segoe UI" pitchFamily="34" charset="0"/>
              <a:ea typeface="ＭＳ Ｐゴシック" pitchFamily="-60" charset="-128"/>
              <a:cs typeface="+mn-cs"/>
            </a:endParaRPr>
          </a:p>
          <a:p>
            <a:pPr algn="just" rtl="1"/>
            <a:endParaRPr lang="he-IL" sz="1100" b="1" u="sng" kern="1200" dirty="0" smtClean="0">
              <a:solidFill>
                <a:schemeClr val="tx1"/>
              </a:solidFill>
              <a:effectLst/>
              <a:latin typeface="Segoe UI" pitchFamily="34" charset="0"/>
              <a:ea typeface="ＭＳ Ｐゴシック" pitchFamily="-60" charset="-128"/>
              <a:cs typeface="+mn-cs"/>
            </a:endParaRPr>
          </a:p>
          <a:p>
            <a:pPr algn="just" rtl="1"/>
            <a:r>
              <a:rPr lang="en-US" sz="1100" b="1" u="sng" kern="1200" dirty="0" smtClean="0">
                <a:solidFill>
                  <a:schemeClr val="tx1"/>
                </a:solidFill>
                <a:effectLst/>
                <a:latin typeface="Segoe UI" pitchFamily="34" charset="0"/>
                <a:ea typeface="ＭＳ Ｐゴシック" pitchFamily="-60" charset="-128"/>
                <a:cs typeface="+mn-cs"/>
              </a:rPr>
              <a:t>VIEW AS…</a:t>
            </a:r>
            <a:r>
              <a:rPr lang="he-IL" sz="1100" kern="1200" dirty="0" smtClean="0">
                <a:solidFill>
                  <a:schemeClr val="tx1"/>
                </a:solidFill>
                <a:effectLst/>
                <a:latin typeface="Segoe UI" pitchFamily="34" charset="0"/>
                <a:ea typeface="ＭＳ Ｐゴシック" pitchFamily="-60" charset="-128"/>
                <a:cs typeface="+mn-cs"/>
              </a:rPr>
              <a:t>- על מנת שתוכל לבחון האם הגדרות הפרטיות שלך אודות סטטוסים, תמונות, אלבומים, לייקים ועוד פתוחים לכולם או מוגדרים כפי רצונך. ישנה אפשרות להביט בפרופיל שלך דרך עיניים חיצוניות; קרי, "</a:t>
            </a:r>
            <a:r>
              <a:rPr lang="en-US" sz="1100" kern="1200" dirty="0" smtClean="0">
                <a:solidFill>
                  <a:schemeClr val="tx1"/>
                </a:solidFill>
                <a:effectLst/>
                <a:latin typeface="Segoe UI" pitchFamily="34" charset="0"/>
                <a:ea typeface="ＭＳ Ｐゴシック" pitchFamily="-60" charset="-128"/>
                <a:cs typeface="+mn-cs"/>
              </a:rPr>
              <a:t>PUBLIC</a:t>
            </a:r>
            <a:r>
              <a:rPr lang="he-IL" sz="1100" kern="1200" dirty="0" smtClean="0">
                <a:solidFill>
                  <a:schemeClr val="tx1"/>
                </a:solidFill>
                <a:effectLst/>
                <a:latin typeface="Segoe UI" pitchFamily="34" charset="0"/>
                <a:ea typeface="ＭＳ Ｐゴシック" pitchFamily="-60" charset="-128"/>
                <a:cs typeface="+mn-cs"/>
              </a:rPr>
              <a:t>"/"ציבורי" או דרך עיני אדם ספציפי שנמנה על חבריך. לאחר בדיקה זו תוכל להבין היטב אילו הגדרות ברצונך לשנות וכלפי מי.  </a:t>
            </a:r>
          </a:p>
          <a:p>
            <a:pPr algn="just" rtl="1"/>
            <a:endParaRPr lang="he-IL" sz="1100" kern="1200" dirty="0" smtClean="0">
              <a:solidFill>
                <a:schemeClr val="tx1"/>
              </a:solidFill>
              <a:effectLst/>
              <a:latin typeface="Segoe UI" pitchFamily="34" charset="0"/>
              <a:ea typeface="ＭＳ Ｐゴシック" pitchFamily="-60" charset="-128"/>
              <a:cs typeface="+mn-cs"/>
            </a:endParaRPr>
          </a:p>
          <a:p>
            <a:pPr>
              <a:buFont typeface="Arial" panose="020B0604020202020204" pitchFamily="34" charset="0"/>
              <a:buNone/>
            </a:pPr>
            <a:r>
              <a:rPr lang="he-IL" sz="1100" kern="1200" dirty="0" smtClean="0">
                <a:solidFill>
                  <a:schemeClr val="tx1"/>
                </a:solidFill>
                <a:effectLst/>
                <a:latin typeface="Segoe UI" pitchFamily="34" charset="0"/>
                <a:ea typeface="ＭＳ Ｐゴシック" pitchFamily="-60" charset="-128"/>
                <a:cs typeface="+mn-cs"/>
              </a:rPr>
              <a:t>בהקשר של לבחון </a:t>
            </a:r>
            <a:r>
              <a:rPr lang="he-IL" sz="1100" kern="1200" baseline="0" dirty="0" smtClean="0">
                <a:solidFill>
                  <a:schemeClr val="tx1"/>
                </a:solidFill>
                <a:effectLst/>
                <a:latin typeface="Segoe UI" pitchFamily="34" charset="0"/>
                <a:ea typeface="ＭＳ Ｐゴシック" pitchFamily="-60" charset="-128"/>
                <a:cs typeface="+mn-cs"/>
              </a:rPr>
              <a:t>איך אתה נראה – דברו עם הילדים דווקא על הכינויים והשמות שהם נותנים לעצמם ברשתות החברתיות, במשחקים – האם הם מסגירים מידע בעייתי בשמות אלו? </a:t>
            </a:r>
            <a:r>
              <a:rPr lang="he-IL" sz="1100" dirty="0" smtClean="0">
                <a:solidFill>
                  <a:srgbClr val="303030"/>
                </a:solidFill>
                <a:latin typeface="arial" panose="020B0604020202020204" pitchFamily="34" charset="0"/>
              </a:rPr>
              <a:t>הסבירו לילדים שהכינויים צריכים להיות פשוטים, שלא ירמזו על גיל הילד, על אזור המגורים או בית</a:t>
            </a:r>
            <a:r>
              <a:rPr lang="he-IL" sz="1100" baseline="0" dirty="0" smtClean="0">
                <a:solidFill>
                  <a:srgbClr val="303030"/>
                </a:solidFill>
                <a:latin typeface="arial" panose="020B0604020202020204" pitchFamily="34" charset="0"/>
              </a:rPr>
              <a:t> </a:t>
            </a:r>
            <a:r>
              <a:rPr lang="he-IL" sz="1100" dirty="0" smtClean="0">
                <a:solidFill>
                  <a:srgbClr val="303030"/>
                </a:solidFill>
                <a:latin typeface="arial" panose="020B0604020202020204" pitchFamily="34" charset="0"/>
              </a:rPr>
              <a:t>הספר, רצונותיו ותחומי העניין שלו. </a:t>
            </a:r>
          </a:p>
          <a:p>
            <a:pPr>
              <a:buFont typeface="Arial" panose="020B0604020202020204" pitchFamily="34" charset="0"/>
              <a:buNone/>
            </a:pPr>
            <a:endParaRPr lang="he-IL" sz="1100" b="1" u="sng" kern="1200" dirty="0" smtClean="0">
              <a:solidFill>
                <a:schemeClr val="tx1"/>
              </a:solidFill>
              <a:effectLst/>
              <a:latin typeface="Segoe UI" pitchFamily="34" charset="0"/>
              <a:ea typeface="ＭＳ Ｐゴシック" pitchFamily="-60" charset="-128"/>
              <a:cs typeface="+mn-cs"/>
            </a:endParaRPr>
          </a:p>
          <a:p>
            <a:pPr algn="just" rtl="1"/>
            <a:r>
              <a:rPr lang="he-IL" sz="1100" b="1" u="sng" kern="1200" dirty="0" smtClean="0">
                <a:solidFill>
                  <a:schemeClr val="tx1"/>
                </a:solidFill>
                <a:effectLst/>
                <a:latin typeface="Segoe UI" pitchFamily="34" charset="0"/>
                <a:ea typeface="ＭＳ Ｐゴシック" pitchFamily="-60" charset="-128"/>
                <a:cs typeface="+mn-cs"/>
              </a:rPr>
              <a:t>אלבומים</a:t>
            </a:r>
            <a:r>
              <a:rPr lang="he-IL" sz="1100" kern="1200" dirty="0" smtClean="0">
                <a:solidFill>
                  <a:schemeClr val="tx1"/>
                </a:solidFill>
                <a:effectLst/>
                <a:latin typeface="Segoe UI" pitchFamily="34" charset="0"/>
                <a:ea typeface="ＭＳ Ｐゴシック" pitchFamily="-60" charset="-128"/>
                <a:cs typeface="+mn-cs"/>
              </a:rPr>
              <a:t>  - אפשר ורצוי להגדיר לכל אלבום בפני מי הוא יהיה פתוח (הבחנה בין אלבום שיהיה זמין למשפחה לבין אלבום שיהיה פתוח לכולם). על</a:t>
            </a:r>
            <a:r>
              <a:rPr lang="he-IL" sz="1100" kern="1200" baseline="0" dirty="0" smtClean="0">
                <a:solidFill>
                  <a:schemeClr val="tx1"/>
                </a:solidFill>
                <a:effectLst/>
                <a:latin typeface="Segoe UI" pitchFamily="34" charset="0"/>
                <a:ea typeface="ＭＳ Ｐゴシック" pitchFamily="-60" charset="-128"/>
                <a:cs typeface="+mn-cs"/>
              </a:rPr>
              <a:t> מנת לעשות זאת באופן מיטבי יש לסמן בתוך כל אלבום – התאמה אישית – ושם לסמן מהי ההתאמה האישית – חברים למשל. </a:t>
            </a:r>
            <a:r>
              <a:rPr lang="he-IL" sz="1100" kern="1200" dirty="0" smtClean="0">
                <a:solidFill>
                  <a:schemeClr val="tx1"/>
                </a:solidFill>
                <a:effectLst/>
                <a:latin typeface="Segoe UI" pitchFamily="34" charset="0"/>
                <a:ea typeface="ＭＳ Ｐゴシック" pitchFamily="-60" charset="-128"/>
                <a:cs typeface="+mn-cs"/>
              </a:rPr>
              <a:t>עם זאת, יש לשים לב שישנם אלבומים שברירת המחדל - הגדרת הפרטיות שלהם היא "ציבורי" וגם</a:t>
            </a:r>
            <a:r>
              <a:rPr lang="he-IL" sz="1100" kern="1200" baseline="0" dirty="0" smtClean="0">
                <a:solidFill>
                  <a:schemeClr val="tx1"/>
                </a:solidFill>
                <a:effectLst/>
                <a:latin typeface="Segoe UI" pitchFamily="34" charset="0"/>
                <a:ea typeface="ＭＳ Ｐゴシック" pitchFamily="-60" charset="-128"/>
                <a:cs typeface="+mn-cs"/>
              </a:rPr>
              <a:t> </a:t>
            </a:r>
            <a:r>
              <a:rPr lang="he-IL" sz="1100" kern="1200" dirty="0" smtClean="0">
                <a:solidFill>
                  <a:schemeClr val="tx1"/>
                </a:solidFill>
                <a:effectLst/>
                <a:latin typeface="Segoe UI" pitchFamily="34" charset="0"/>
                <a:ea typeface="ＭＳ Ｐゴシック" pitchFamily="-60" charset="-128"/>
                <a:cs typeface="+mn-cs"/>
              </a:rPr>
              <a:t>לא ניתן לשנות ביחס אליהם את הגדרת הפרטיות</a:t>
            </a:r>
            <a:r>
              <a:rPr lang="he-IL" sz="1100" kern="1200" baseline="0" dirty="0" smtClean="0">
                <a:solidFill>
                  <a:schemeClr val="tx1"/>
                </a:solidFill>
                <a:effectLst/>
                <a:latin typeface="Segoe UI" pitchFamily="34" charset="0"/>
                <a:ea typeface="ＭＳ Ｐゴシック" pitchFamily="-60" charset="-128"/>
                <a:cs typeface="+mn-cs"/>
              </a:rPr>
              <a:t> – אלבום הנושא – ה- </a:t>
            </a:r>
            <a:r>
              <a:rPr lang="en-US" sz="1100" kern="1200" baseline="0" dirty="0" smtClean="0">
                <a:solidFill>
                  <a:schemeClr val="tx1"/>
                </a:solidFill>
                <a:effectLst/>
                <a:latin typeface="Segoe UI" pitchFamily="34" charset="0"/>
                <a:ea typeface="ＭＳ Ｐゴシック" pitchFamily="-60" charset="-128"/>
                <a:cs typeface="+mn-cs"/>
              </a:rPr>
              <a:t>COVER</a:t>
            </a:r>
            <a:r>
              <a:rPr lang="he-IL" sz="1100" kern="1200" baseline="0" dirty="0" smtClean="0">
                <a:solidFill>
                  <a:schemeClr val="tx1"/>
                </a:solidFill>
                <a:effectLst/>
                <a:latin typeface="Segoe UI" pitchFamily="34" charset="0"/>
                <a:ea typeface="ＭＳ Ｐゴシック" pitchFamily="-60" charset="-128"/>
                <a:cs typeface="+mn-cs"/>
              </a:rPr>
              <a:t> הוא כזה. לא ניתן לשנות את הגדרתו מציבורי (זה המצב בשלב זה, אולי ישתנה מתישהו). </a:t>
            </a:r>
            <a:endParaRPr lang="he-IL" sz="1100" kern="1200" dirty="0" smtClean="0">
              <a:solidFill>
                <a:schemeClr val="tx1"/>
              </a:solidFill>
              <a:effectLst/>
              <a:latin typeface="Segoe UI" pitchFamily="34" charset="0"/>
              <a:ea typeface="ＭＳ Ｐゴシック" pitchFamily="-60" charset="-128"/>
              <a:cs typeface="+mn-cs"/>
            </a:endParaRPr>
          </a:p>
          <a:p>
            <a:pPr algn="just" rtl="1"/>
            <a:endParaRPr lang="he-IL" sz="1100" b="1" u="sng" kern="1200" dirty="0" smtClean="0">
              <a:solidFill>
                <a:schemeClr val="tx1"/>
              </a:solidFill>
              <a:effectLst/>
              <a:latin typeface="Segoe UI" pitchFamily="34" charset="0"/>
              <a:ea typeface="ＭＳ Ｐゴシック" pitchFamily="-60" charset="-128"/>
              <a:cs typeface="+mn-cs"/>
            </a:endParaRPr>
          </a:p>
          <a:p>
            <a:pPr algn="just" rtl="1"/>
            <a:r>
              <a:rPr lang="he-IL" sz="1100" b="1" u="sng" kern="1200" dirty="0" smtClean="0">
                <a:solidFill>
                  <a:schemeClr val="tx1"/>
                </a:solidFill>
                <a:effectLst/>
                <a:latin typeface="Segoe UI" pitchFamily="34" charset="0"/>
                <a:ea typeface="ＭＳ Ｐゴシック" pitchFamily="-60" charset="-128"/>
                <a:cs typeface="+mn-cs"/>
              </a:rPr>
              <a:t>תיוגים</a:t>
            </a:r>
            <a:r>
              <a:rPr lang="he-IL" sz="1100" kern="1200" dirty="0" smtClean="0">
                <a:solidFill>
                  <a:schemeClr val="tx1"/>
                </a:solidFill>
                <a:effectLst/>
                <a:latin typeface="Segoe UI" pitchFamily="34" charset="0"/>
                <a:ea typeface="ＭＳ Ｐゴシック" pitchFamily="-60" charset="-128"/>
                <a:cs typeface="+mn-cs"/>
              </a:rPr>
              <a:t> – כשאתה מתייג מישהו בתמונה שלך, אתה מאפשר לו בעצם להיות </a:t>
            </a:r>
            <a:r>
              <a:rPr lang="en-US" sz="1100" kern="1200" dirty="0" smtClean="0">
                <a:solidFill>
                  <a:schemeClr val="tx1"/>
                </a:solidFill>
                <a:effectLst/>
                <a:latin typeface="Segoe UI" pitchFamily="34" charset="0"/>
                <a:ea typeface="ＭＳ Ｐゴシック" pitchFamily="-60" charset="-128"/>
                <a:cs typeface="+mn-cs"/>
              </a:rPr>
              <a:t>Owner</a:t>
            </a:r>
            <a:r>
              <a:rPr lang="he-IL" sz="1100" kern="1200" dirty="0" smtClean="0">
                <a:solidFill>
                  <a:schemeClr val="tx1"/>
                </a:solidFill>
                <a:effectLst/>
                <a:latin typeface="Segoe UI" pitchFamily="34" charset="0"/>
                <a:ea typeface="ＭＳ Ｐゴシック" pitchFamily="-60" charset="-128"/>
                <a:cs typeface="+mn-cs"/>
              </a:rPr>
              <a:t> </a:t>
            </a:r>
            <a:r>
              <a:rPr lang="en-US" sz="1100" kern="1200" dirty="0" smtClean="0">
                <a:solidFill>
                  <a:schemeClr val="tx1"/>
                </a:solidFill>
                <a:effectLst/>
                <a:latin typeface="Segoe UI" pitchFamily="34" charset="0"/>
                <a:ea typeface="ＭＳ Ｐゴシック" pitchFamily="-60" charset="-128"/>
                <a:cs typeface="+mn-cs"/>
              </a:rPr>
              <a:t>/</a:t>
            </a:r>
            <a:r>
              <a:rPr lang="he-IL" sz="1100" kern="1200" dirty="0" smtClean="0">
                <a:solidFill>
                  <a:schemeClr val="tx1"/>
                </a:solidFill>
                <a:effectLst/>
                <a:latin typeface="Segoe UI" pitchFamily="34" charset="0"/>
                <a:ea typeface="ＭＳ Ｐゴシック" pitchFamily="-60" charset="-128"/>
                <a:cs typeface="+mn-cs"/>
              </a:rPr>
              <a:t> לקבל שליטה על התמונה. במידה והוא הגדיר את הפרופיל שלו כציבורי, כולם יוכלו לראות את התמונה שתייגת אותו, למרות שאתה אישית הגדרת את התמונה לצפייה של 'חברים' בלבד.</a:t>
            </a:r>
          </a:p>
          <a:p>
            <a:pPr algn="just" rtl="1"/>
            <a:endParaRPr lang="he-IL" sz="1100" kern="1200" dirty="0" smtClean="0">
              <a:solidFill>
                <a:schemeClr val="tx1"/>
              </a:solidFill>
              <a:effectLst/>
              <a:latin typeface="Segoe UI" pitchFamily="34" charset="0"/>
              <a:ea typeface="ＭＳ Ｐゴシック" pitchFamily="-60" charset="-128"/>
              <a:cs typeface="+mn-cs"/>
            </a:endParaRPr>
          </a:p>
          <a:p>
            <a:pPr algn="just" rtl="1"/>
            <a:r>
              <a:rPr lang="he-IL" sz="1100" kern="1200" dirty="0" smtClean="0">
                <a:solidFill>
                  <a:schemeClr val="tx1"/>
                </a:solidFill>
                <a:effectLst/>
                <a:latin typeface="Segoe UI" pitchFamily="34" charset="0"/>
                <a:ea typeface="ＭＳ Ｐゴシック" pitchFamily="-60" charset="-128"/>
                <a:cs typeface="+mn-cs"/>
              </a:rPr>
              <a:t>הרעיון</a:t>
            </a:r>
            <a:r>
              <a:rPr lang="he-IL" sz="1100" kern="1200" baseline="0" dirty="0" smtClean="0">
                <a:solidFill>
                  <a:schemeClr val="tx1"/>
                </a:solidFill>
                <a:effectLst/>
                <a:latin typeface="Segoe UI" pitchFamily="34" charset="0"/>
                <a:ea typeface="ＭＳ Ｐゴシック" pitchFamily="-60" charset="-128"/>
                <a:cs typeface="+mn-cs"/>
              </a:rPr>
              <a:t> המרכזי, שיבינו שהם צריכים להיות אקטיביים ולהגדיר עבור עצמם את הפרטיות. </a:t>
            </a:r>
            <a:endParaRPr lang="en-US" sz="1100" kern="1200" dirty="0">
              <a:solidFill>
                <a:schemeClr val="tx1"/>
              </a:solidFill>
              <a:effectLst/>
              <a:latin typeface="Segoe UI" pitchFamily="34" charset="0"/>
              <a:ea typeface="ＭＳ Ｐゴシック" pitchFamily="-60" charset="-128"/>
              <a:cs typeface="+mn-cs"/>
            </a:endParaRPr>
          </a:p>
        </p:txBody>
      </p:sp>
      <p:sp>
        <p:nvSpPr>
          <p:cNvPr id="4" name="Slide Number Placeholder 3"/>
          <p:cNvSpPr>
            <a:spLocks noGrp="1"/>
          </p:cNvSpPr>
          <p:nvPr>
            <p:ph type="sldNum" sz="quarter" idx="10"/>
          </p:nvPr>
        </p:nvSpPr>
        <p:spPr/>
        <p:txBody>
          <a:bodyPr/>
          <a:lstStyle/>
          <a:p>
            <a:pPr>
              <a:defRPr/>
            </a:pPr>
            <a:fld id="{290CF5C7-4603-41E8-BE01-6C3FD570C6BA}" type="slidenum">
              <a:rPr lang="he-IL" smtClean="0"/>
              <a:pPr>
                <a:defRPr/>
              </a:pPr>
              <a:t>12</a:t>
            </a:fld>
            <a:endParaRPr lang="he-IL"/>
          </a:p>
        </p:txBody>
      </p:sp>
    </p:spTree>
    <p:extLst>
      <p:ext uri="{BB962C8B-B14F-4D97-AF65-F5344CB8AC3E}">
        <p14:creationId xmlns:p14="http://schemas.microsoft.com/office/powerpoint/2010/main" val="2791070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he-IL" sz="1200" b="1" u="none" kern="1200" dirty="0" smtClean="0">
                <a:solidFill>
                  <a:schemeClr val="tx1"/>
                </a:solidFill>
                <a:effectLst/>
                <a:latin typeface="Segoe UI" pitchFamily="34" charset="0"/>
                <a:ea typeface="ＭＳ Ｐゴシック" pitchFamily="-60" charset="-128"/>
                <a:cs typeface="+mn-cs"/>
              </a:rPr>
              <a:t>וואטסאפ</a:t>
            </a:r>
            <a:r>
              <a:rPr lang="he-IL" sz="1200" b="1" u="none" kern="1200" baseline="0" dirty="0" smtClean="0">
                <a:solidFill>
                  <a:schemeClr val="tx1"/>
                </a:solidFill>
                <a:effectLst/>
                <a:latin typeface="Segoe UI" pitchFamily="34" charset="0"/>
                <a:ea typeface="ＭＳ Ｐゴシック" pitchFamily="-60" charset="-128"/>
                <a:cs typeface="+mn-cs"/>
              </a:rPr>
              <a:t> לא רלוונטית לכל שכבות הגיל – הכיתות בהן תועבר ההדרכה. התייחסו לשקף זה רק אם הוא רלוונטי לכיתה הניצבת מולך בהתאם לתשובות שקיבלת בתחילת הרצאתך או עם בדיקתך כעת – מכירים/משתמשים בווטסאפ?</a:t>
            </a:r>
          </a:p>
          <a:p>
            <a:pPr algn="just" rtl="1"/>
            <a:endParaRPr lang="he-IL" sz="1200" b="1" u="sng" kern="1200" baseline="0" dirty="0" smtClean="0">
              <a:solidFill>
                <a:schemeClr val="tx1"/>
              </a:solidFill>
              <a:effectLst/>
              <a:latin typeface="Segoe UI" pitchFamily="34" charset="0"/>
              <a:ea typeface="ＭＳ Ｐゴシック" pitchFamily="-60" charset="-128"/>
              <a:cs typeface="+mn-cs"/>
            </a:endParaRPr>
          </a:p>
          <a:p>
            <a:pPr algn="just" rtl="1"/>
            <a:r>
              <a:rPr lang="he-IL" sz="1200" b="0" u="none" kern="1200" dirty="0" smtClean="0">
                <a:solidFill>
                  <a:schemeClr val="tx1"/>
                </a:solidFill>
                <a:effectLst/>
                <a:latin typeface="Segoe UI" pitchFamily="34" charset="0"/>
                <a:ea typeface="ＭＳ Ｐゴシック" pitchFamily="-60" charset="-128"/>
                <a:cs typeface="+mn-cs"/>
              </a:rPr>
              <a:t>וואטסאפ היא אחת האפליקציות הפופולאריות ביותר</a:t>
            </a:r>
            <a:r>
              <a:rPr lang="he-IL" sz="1200" kern="1200" dirty="0" smtClean="0">
                <a:solidFill>
                  <a:schemeClr val="tx1"/>
                </a:solidFill>
                <a:effectLst/>
                <a:latin typeface="Segoe UI" pitchFamily="34" charset="0"/>
                <a:ea typeface="ＭＳ Ｐゴシック" pitchFamily="-60" charset="-128"/>
                <a:cs typeface="+mn-cs"/>
              </a:rPr>
              <a:t>. מאפשרת פעילות עם אנשי קשר מוכרים, חברים ומשפחה ולכן משתמשים ובוודאי</a:t>
            </a:r>
            <a:r>
              <a:rPr lang="he-IL" sz="1200" kern="1200" baseline="0" dirty="0" smtClean="0">
                <a:solidFill>
                  <a:schemeClr val="tx1"/>
                </a:solidFill>
                <a:effectLst/>
                <a:latin typeface="Segoe UI" pitchFamily="34" charset="0"/>
                <a:ea typeface="ＭＳ Ｐゴシック" pitchFamily="-60" charset="-128"/>
                <a:cs typeface="+mn-cs"/>
              </a:rPr>
              <a:t> ילדים </a:t>
            </a:r>
            <a:r>
              <a:rPr lang="he-IL" sz="1200" kern="1200" dirty="0" smtClean="0">
                <a:solidFill>
                  <a:schemeClr val="tx1"/>
                </a:solidFill>
                <a:effectLst/>
                <a:latin typeface="Segoe UI" pitchFamily="34" charset="0"/>
                <a:ea typeface="ＭＳ Ｐゴシック" pitchFamily="-60" charset="-128"/>
                <a:cs typeface="+mn-cs"/>
              </a:rPr>
              <a:t>חושבים בטעות כי מדובר ברשת אישית ולא ציבורית. </a:t>
            </a:r>
          </a:p>
          <a:p>
            <a:pPr algn="just" rtl="1"/>
            <a:r>
              <a:rPr lang="he-IL" sz="1200" kern="1200" dirty="0" smtClean="0">
                <a:solidFill>
                  <a:schemeClr val="tx1"/>
                </a:solidFill>
                <a:effectLst/>
                <a:latin typeface="Segoe UI" pitchFamily="34" charset="0"/>
                <a:ea typeface="ＭＳ Ｐゴシック" pitchFamily="-60" charset="-128"/>
                <a:cs typeface="+mn-cs"/>
              </a:rPr>
              <a:t>אפשר לראות זאת בכך, שילדים שחברים בקבוצות</a:t>
            </a:r>
            <a:r>
              <a:rPr lang="he-IL" sz="1200" kern="1200" baseline="0" dirty="0" smtClean="0">
                <a:solidFill>
                  <a:schemeClr val="tx1"/>
                </a:solidFill>
                <a:effectLst/>
                <a:latin typeface="Segoe UI" pitchFamily="34" charset="0"/>
                <a:ea typeface="ＭＳ Ｐゴシック" pitchFamily="-60" charset="-128"/>
                <a:cs typeface="+mn-cs"/>
              </a:rPr>
              <a:t> ווטסאפ ולא רואים את הטלפון לכשעה, עשויים למצוא בחלוף שעה – מאות הודעות בווטסאפ, שכלל אינן נוגעות או מופנות אליהם – בתוך קבוצה יכולים לדבר שני ילדים אחד עם השני כאילו הם מדברים באפליקציית מסרים מיידיים פרטית.</a:t>
            </a:r>
            <a:endParaRPr lang="en-US" sz="1200" kern="1200" dirty="0" smtClean="0">
              <a:solidFill>
                <a:schemeClr val="tx1"/>
              </a:solidFill>
              <a:effectLst/>
              <a:latin typeface="Segoe UI" pitchFamily="34" charset="0"/>
              <a:ea typeface="ＭＳ Ｐゴシック" pitchFamily="-60" charset="-128"/>
              <a:cs typeface="+mn-cs"/>
            </a:endParaRPr>
          </a:p>
          <a:p>
            <a:pPr algn="r" rtl="1"/>
            <a:endParaRPr lang="he-IL" sz="1200" b="1" u="sng" kern="1200" dirty="0" smtClean="0">
              <a:solidFill>
                <a:schemeClr val="tx1"/>
              </a:solidFill>
              <a:effectLst/>
              <a:latin typeface="Segoe UI" pitchFamily="34" charset="0"/>
              <a:ea typeface="ＭＳ Ｐゴシック" pitchFamily="-60" charset="-128"/>
              <a:cs typeface="+mn-cs"/>
            </a:endParaRPr>
          </a:p>
          <a:p>
            <a:pPr algn="just" rtl="1"/>
            <a:r>
              <a:rPr lang="he-IL" sz="1200" b="1" u="sng" kern="1200" dirty="0" smtClean="0">
                <a:solidFill>
                  <a:schemeClr val="tx1"/>
                </a:solidFill>
                <a:effectLst/>
                <a:latin typeface="Segoe UI" pitchFamily="34" charset="0"/>
                <a:ea typeface="ＭＳ Ｐゴシック" pitchFamily="-60" charset="-128"/>
                <a:cs typeface="+mn-cs"/>
              </a:rPr>
              <a:t>בוואטסאפ מספר סכנות שיש להיות מודע אליהם בעת שליחה של מידע רגיש</a:t>
            </a:r>
            <a:r>
              <a:rPr lang="he-IL" sz="1200" kern="1200" dirty="0" smtClean="0">
                <a:solidFill>
                  <a:schemeClr val="tx1"/>
                </a:solidFill>
                <a:effectLst/>
                <a:latin typeface="Segoe UI" pitchFamily="34" charset="0"/>
                <a:ea typeface="ＭＳ Ｐゴシック" pitchFamily="-60" charset="-128"/>
                <a:cs typeface="+mn-cs"/>
              </a:rPr>
              <a:t>:</a:t>
            </a:r>
            <a:endParaRPr lang="en-US" sz="1200" kern="1200" dirty="0" smtClean="0">
              <a:solidFill>
                <a:schemeClr val="tx1"/>
              </a:solidFill>
              <a:effectLst/>
              <a:latin typeface="Segoe UI" pitchFamily="34" charset="0"/>
              <a:ea typeface="ＭＳ Ｐゴシック" pitchFamily="-60" charset="-128"/>
              <a:cs typeface="+mn-cs"/>
            </a:endParaRPr>
          </a:p>
          <a:p>
            <a:pPr lvl="0" algn="just" rtl="1"/>
            <a:endParaRPr lang="he-IL" sz="1200" b="1" u="sng" strike="noStrike" kern="1200" dirty="0" smtClean="0">
              <a:solidFill>
                <a:schemeClr val="tx1"/>
              </a:solidFill>
              <a:effectLst/>
              <a:latin typeface="Segoe UI" pitchFamily="34" charset="0"/>
              <a:ea typeface="ＭＳ Ｐゴシック" pitchFamily="-60" charset="-128"/>
              <a:cs typeface="+mn-cs"/>
            </a:endParaRPr>
          </a:p>
          <a:p>
            <a:pPr lvl="0" algn="just" rtl="1"/>
            <a:r>
              <a:rPr lang="he-IL" sz="1200" b="1" u="sng" strike="noStrike" kern="1200" dirty="0" smtClean="0">
                <a:solidFill>
                  <a:schemeClr val="tx1"/>
                </a:solidFill>
                <a:effectLst/>
                <a:latin typeface="Segoe UI" pitchFamily="34" charset="0"/>
                <a:ea typeface="ＭＳ Ｐゴシック" pitchFamily="-60" charset="-128"/>
                <a:cs typeface="+mn-cs"/>
              </a:rPr>
              <a:t>שומר תמונות בענן</a:t>
            </a:r>
            <a:r>
              <a:rPr lang="he-IL" sz="1200" u="none" strike="noStrike" kern="1200" dirty="0" smtClean="0">
                <a:solidFill>
                  <a:schemeClr val="tx1"/>
                </a:solidFill>
                <a:effectLst/>
                <a:latin typeface="Segoe UI" pitchFamily="34" charset="0"/>
                <a:ea typeface="ＭＳ Ｐゴシック" pitchFamily="-60" charset="-128"/>
                <a:cs typeface="+mn-cs"/>
              </a:rPr>
              <a:t> (השולח יכול למחוק רק אצלו בנייד אבל אצל האחרים זה נשאר)- מידע הנשלח בוואטסאפ כגון תמונות או סרטים רגישים יוצר עותק בכל טלפון שקיבל את ההודעה. מחיקה של התמונה המקורית לא תשנה במקרה זה וקשה מאוד להעלים מידע מוואטסאפ בדיעבד (בניגוד לפייסבוק ,לדוגמא שם הורדת תמונה או סטטוס מורידה אותו מהרשת, אם גורם אחר לא יצר עותק נוסף ברשת). בנוסף, התמונות מגובות לרוב לענן באמצעות </a:t>
            </a:r>
            <a:r>
              <a:rPr lang="en-US" sz="1200" u="none" strike="noStrike" kern="1200" dirty="0" smtClean="0">
                <a:solidFill>
                  <a:schemeClr val="tx1"/>
                </a:solidFill>
                <a:effectLst/>
                <a:latin typeface="Segoe UI" pitchFamily="34" charset="0"/>
                <a:ea typeface="ＭＳ Ｐゴシック" pitchFamily="-60" charset="-128"/>
                <a:cs typeface="+mn-cs"/>
              </a:rPr>
              <a:t>iCloud, Google Drive </a:t>
            </a:r>
            <a:r>
              <a:rPr lang="he-IL" sz="1200" u="none" strike="noStrike" kern="1200" dirty="0" smtClean="0">
                <a:solidFill>
                  <a:schemeClr val="tx1"/>
                </a:solidFill>
                <a:effectLst/>
                <a:latin typeface="Segoe UI" pitchFamily="34" charset="0"/>
                <a:ea typeface="ＭＳ Ｐゴシック" pitchFamily="-60" charset="-128"/>
                <a:cs typeface="+mn-cs"/>
              </a:rPr>
              <a:t> או </a:t>
            </a:r>
            <a:r>
              <a:rPr lang="en-US" sz="1200" u="none" strike="noStrike" kern="1200" dirty="0" smtClean="0">
                <a:solidFill>
                  <a:schemeClr val="tx1"/>
                </a:solidFill>
                <a:effectLst/>
                <a:latin typeface="Segoe UI" pitchFamily="34" charset="0"/>
                <a:ea typeface="ＭＳ Ｐゴシック" pitchFamily="-60" charset="-128"/>
                <a:cs typeface="+mn-cs"/>
              </a:rPr>
              <a:t>SkyDrive </a:t>
            </a:r>
            <a:r>
              <a:rPr lang="he-IL" sz="1200" u="none" strike="noStrike" kern="1200" dirty="0" smtClean="0">
                <a:solidFill>
                  <a:schemeClr val="tx1"/>
                </a:solidFill>
                <a:effectLst/>
                <a:latin typeface="Segoe UI" pitchFamily="34" charset="0"/>
                <a:ea typeface="ＭＳ Ｐゴシック" pitchFamily="-60" charset="-128"/>
                <a:cs typeface="+mn-cs"/>
              </a:rPr>
              <a:t> ברגע הקבלה כך שהן משוכפלות למקומות נוספים.</a:t>
            </a:r>
            <a:endParaRPr lang="en-US" sz="1200" u="none" strike="noStrike" kern="1200" dirty="0" smtClean="0">
              <a:solidFill>
                <a:schemeClr val="tx1"/>
              </a:solidFill>
              <a:effectLst/>
              <a:latin typeface="Segoe UI" pitchFamily="34" charset="0"/>
              <a:ea typeface="ＭＳ Ｐゴシック" pitchFamily="-60" charset="-128"/>
              <a:cs typeface="+mn-cs"/>
            </a:endParaRPr>
          </a:p>
          <a:p>
            <a:pPr lvl="0" algn="just" rtl="1"/>
            <a:r>
              <a:rPr lang="he-IL" sz="1200" b="1" u="sng" strike="noStrike" kern="1200" dirty="0" smtClean="0">
                <a:solidFill>
                  <a:schemeClr val="tx1"/>
                </a:solidFill>
                <a:effectLst/>
                <a:latin typeface="Segoe UI" pitchFamily="34" charset="0"/>
                <a:ea typeface="ＭＳ Ｐゴシック" pitchFamily="-60" charset="-128"/>
                <a:cs typeface="+mn-cs"/>
              </a:rPr>
              <a:t>אין סיסמה</a:t>
            </a:r>
            <a:r>
              <a:rPr lang="he-IL" sz="1200" u="none" strike="noStrike" kern="1200" dirty="0" smtClean="0">
                <a:solidFill>
                  <a:schemeClr val="tx1"/>
                </a:solidFill>
                <a:effectLst/>
                <a:latin typeface="Segoe UI" pitchFamily="34" charset="0"/>
                <a:ea typeface="ＭＳ Ｐゴシック" pitchFamily="-60" charset="-128"/>
                <a:cs typeface="+mn-cs"/>
              </a:rPr>
              <a:t>- בניגוד לרשתות חברתיות אחרות, וואטסאפ </a:t>
            </a:r>
            <a:r>
              <a:rPr lang="he-IL" sz="1200" b="1" u="none" strike="noStrike" kern="1200" dirty="0" smtClean="0">
                <a:solidFill>
                  <a:schemeClr val="tx1"/>
                </a:solidFill>
                <a:effectLst/>
                <a:latin typeface="Segoe UI" pitchFamily="34" charset="0"/>
                <a:ea typeface="ＭＳ Ｐゴシック" pitchFamily="-60" charset="-128"/>
                <a:cs typeface="+mn-cs"/>
              </a:rPr>
              <a:t>אינו מוגן סיסמה</a:t>
            </a:r>
            <a:r>
              <a:rPr lang="he-IL" sz="1200" u="none" strike="noStrike" kern="1200" dirty="0" smtClean="0">
                <a:solidFill>
                  <a:schemeClr val="tx1"/>
                </a:solidFill>
                <a:effectLst/>
                <a:latin typeface="Segoe UI" pitchFamily="34" charset="0"/>
                <a:ea typeface="ＭＳ Ｐゴシック" pitchFamily="-60" charset="-128"/>
                <a:cs typeface="+mn-cs"/>
              </a:rPr>
              <a:t>. כל טלפון שנגנב או אבד חושף את כל המידע ואת כל התמונות שעברו בין הקבוצות בוואטסאפ.</a:t>
            </a:r>
            <a:endParaRPr lang="en-US" sz="1200" u="none" strike="noStrike" kern="1200" dirty="0" smtClean="0">
              <a:solidFill>
                <a:schemeClr val="tx1"/>
              </a:solidFill>
              <a:effectLst/>
              <a:latin typeface="Segoe UI" pitchFamily="34" charset="0"/>
              <a:ea typeface="ＭＳ Ｐゴシック" pitchFamily="-60" charset="-128"/>
              <a:cs typeface="+mn-cs"/>
            </a:endParaRPr>
          </a:p>
          <a:p>
            <a:pPr lvl="0" algn="just" rtl="1"/>
            <a:r>
              <a:rPr lang="he-IL" sz="1200" b="1" u="sng" strike="noStrike" kern="1200" dirty="0" smtClean="0">
                <a:solidFill>
                  <a:schemeClr val="tx1"/>
                </a:solidFill>
                <a:effectLst/>
                <a:latin typeface="Segoe UI" pitchFamily="34" charset="0"/>
                <a:ea typeface="ＭＳ Ｐゴシック" pitchFamily="-60" charset="-128"/>
                <a:cs typeface="+mn-cs"/>
              </a:rPr>
              <a:t>יש מידע שהוא חשוף לכולם</a:t>
            </a:r>
            <a:r>
              <a:rPr lang="he-IL" sz="1200" u="none" strike="noStrike" kern="1200" dirty="0" smtClean="0">
                <a:solidFill>
                  <a:schemeClr val="tx1"/>
                </a:solidFill>
                <a:effectLst/>
                <a:latin typeface="Segoe UI" pitchFamily="34" charset="0"/>
                <a:ea typeface="ＭＳ Ｐゴシック" pitchFamily="-60" charset="-128"/>
                <a:cs typeface="+mn-cs"/>
              </a:rPr>
              <a:t>- סטטוס, תמונת פרופיל, זמן חיבור אחרון ומידע נוסף זמינים ללא הגנה לכל משתמשי אפליקציה. כל מי שמחזיק במספר הטלפון שלכם יוכל להגיע לפרטים הללו ללא ידיעתכם ואישורכם ובכך ללמוד עליכם מידע או להשתמש בתמונה.</a:t>
            </a:r>
            <a:endParaRPr lang="en-US" sz="1200" u="none" strike="noStrike" kern="1200" dirty="0" smtClean="0">
              <a:solidFill>
                <a:schemeClr val="tx1"/>
              </a:solidFill>
              <a:effectLst/>
              <a:latin typeface="Segoe UI" pitchFamily="34" charset="0"/>
              <a:ea typeface="ＭＳ Ｐゴシック" pitchFamily="-60" charset="-128"/>
              <a:cs typeface="+mn-cs"/>
            </a:endParaRPr>
          </a:p>
          <a:p>
            <a:endParaRPr lang="he-IL" dirty="0" smtClean="0"/>
          </a:p>
          <a:p>
            <a:r>
              <a:rPr lang="he-IL" dirty="0" smtClean="0"/>
              <a:t>הזכירו לילדים</a:t>
            </a:r>
            <a:r>
              <a:rPr lang="he-IL" baseline="0" dirty="0" smtClean="0"/>
              <a:t> שהם צריכים להפעיל שיקול דעת מה הם חולקים – איזה תמונות, איזה מידע ועם מי.</a:t>
            </a:r>
            <a:endParaRPr lang="he-IL" dirty="0"/>
          </a:p>
        </p:txBody>
      </p:sp>
      <p:sp>
        <p:nvSpPr>
          <p:cNvPr id="4" name="Slide Number Placeholder 3"/>
          <p:cNvSpPr>
            <a:spLocks noGrp="1"/>
          </p:cNvSpPr>
          <p:nvPr>
            <p:ph type="sldNum" sz="quarter" idx="10"/>
          </p:nvPr>
        </p:nvSpPr>
        <p:spPr/>
        <p:txBody>
          <a:bodyPr/>
          <a:lstStyle/>
          <a:p>
            <a:fld id="{3AE660C4-2FCC-4A39-8D20-3B2B0F23F1CA}" type="slidenum">
              <a:rPr lang="he-IL" smtClean="0"/>
              <a:t>13</a:t>
            </a:fld>
            <a:endParaRPr lang="he-IL"/>
          </a:p>
        </p:txBody>
      </p:sp>
    </p:spTree>
    <p:extLst>
      <p:ext uri="{BB962C8B-B14F-4D97-AF65-F5344CB8AC3E}">
        <p14:creationId xmlns:p14="http://schemas.microsoft.com/office/powerpoint/2010/main" val="2272729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r" defTabSz="914400" rtl="1" eaLnBrk="0" fontAlgn="base" latinLnBrk="0" hangingPunct="0">
              <a:lnSpc>
                <a:spcPct val="100000"/>
              </a:lnSpc>
              <a:spcBef>
                <a:spcPct val="30000"/>
              </a:spcBef>
              <a:spcAft>
                <a:spcPct val="0"/>
              </a:spcAft>
              <a:buClrTx/>
              <a:buSzTx/>
              <a:buFontTx/>
              <a:buNone/>
              <a:tabLst/>
              <a:defRPr/>
            </a:pPr>
            <a:endParaRPr lang="he-IL" b="1" dirty="0" smtClean="0">
              <a:solidFill>
                <a:srgbClr val="303030"/>
              </a:solidFill>
              <a:latin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he-IL" b="0" dirty="0" smtClean="0">
                <a:solidFill>
                  <a:srgbClr val="303030"/>
                </a:solidFill>
                <a:latin typeface="arial" panose="020B0604020202020204" pitchFamily="34" charset="0"/>
              </a:rPr>
              <a:t>כל מה שדיברנו עליו ביחס לפייסבוק ווטסאפ יכול להיות רלוונטי גם ביחס למשחקי רשת</a:t>
            </a:r>
            <a:r>
              <a:rPr lang="he-IL" b="0" baseline="0" dirty="0" smtClean="0">
                <a:solidFill>
                  <a:srgbClr val="303030"/>
                </a:solidFill>
                <a:latin typeface="arial" panose="020B0604020202020204" pitchFamily="34" charset="0"/>
              </a:rPr>
              <a:t> – חברים ופרטיות, כמו גם נושאים נוספים.</a:t>
            </a:r>
          </a:p>
          <a:p>
            <a:pPr marL="0" marR="0" indent="0" algn="r" defTabSz="914400" rtl="1" eaLnBrk="0" fontAlgn="base" latinLnBrk="0" hangingPunct="0">
              <a:lnSpc>
                <a:spcPct val="100000"/>
              </a:lnSpc>
              <a:spcBef>
                <a:spcPct val="30000"/>
              </a:spcBef>
              <a:spcAft>
                <a:spcPct val="0"/>
              </a:spcAft>
              <a:buClrTx/>
              <a:buSzTx/>
              <a:buFontTx/>
              <a:buNone/>
              <a:tabLst/>
              <a:defRPr/>
            </a:pPr>
            <a:endParaRPr lang="he-IL" b="0" dirty="0" smtClean="0">
              <a:solidFill>
                <a:srgbClr val="303030"/>
              </a:solidFill>
              <a:latin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he-IL" b="0" dirty="0" smtClean="0">
                <a:solidFill>
                  <a:srgbClr val="303030"/>
                </a:solidFill>
                <a:latin typeface="arial" panose="020B0604020202020204" pitchFamily="34" charset="0"/>
              </a:rPr>
              <a:t>להבדיל</a:t>
            </a:r>
            <a:r>
              <a:rPr lang="he-IL" b="0" baseline="0" dirty="0" smtClean="0">
                <a:solidFill>
                  <a:srgbClr val="303030"/>
                </a:solidFill>
                <a:latin typeface="arial" panose="020B0604020202020204" pitchFamily="34" charset="0"/>
              </a:rPr>
              <a:t> ממשחקים שילדים צעירים משחקים במרחב הפיזי, הביתי, הכיתתי (משחקי שולחן ומשחקי חצר), בהם הם משחקים עם חברים שהם מכירים ומתבצעים ברובד הילדותי, הרי שמשחקים ברשת כוללים בחובם רכיבים שהילדים אינם רגילים להם ואינם מודעים למשמעות ולהשפעה שיכולה להיות להם. </a:t>
            </a:r>
          </a:p>
          <a:p>
            <a:pPr marL="0" marR="0" indent="0" algn="r" defTabSz="914400" rtl="1" eaLnBrk="0" fontAlgn="base" latinLnBrk="0" hangingPunct="0">
              <a:lnSpc>
                <a:spcPct val="100000"/>
              </a:lnSpc>
              <a:spcBef>
                <a:spcPct val="30000"/>
              </a:spcBef>
              <a:spcAft>
                <a:spcPct val="0"/>
              </a:spcAft>
              <a:buClrTx/>
              <a:buSzTx/>
              <a:buFontTx/>
              <a:buNone/>
              <a:tabLst/>
              <a:defRPr/>
            </a:pPr>
            <a:r>
              <a:rPr lang="he-IL" b="0" baseline="0" dirty="0" smtClean="0">
                <a:solidFill>
                  <a:srgbClr val="303030"/>
                </a:solidFill>
                <a:latin typeface="arial" panose="020B0604020202020204" pitchFamily="34" charset="0"/>
              </a:rPr>
              <a:t>בכלל זה – משחקים עם אנשים זרים, מידע אישי שהם מוסרים ואשר יכול להיות מנוצל לרעה – כסף דמיוני שבשלב כלשהו של המשחק מומר בכסף אמיתי, אותו עשויים הוריו לחוב בעולם האמיתי</a:t>
            </a:r>
            <a:r>
              <a:rPr lang="en-US" b="0" baseline="0" dirty="0" smtClean="0">
                <a:solidFill>
                  <a:srgbClr val="303030"/>
                </a:solidFill>
                <a:latin typeface="arial" panose="020B0604020202020204" pitchFamily="34" charset="0"/>
              </a:rPr>
              <a:t>;</a:t>
            </a:r>
            <a:r>
              <a:rPr lang="he-IL" b="0" baseline="0" dirty="0" smtClean="0">
                <a:solidFill>
                  <a:srgbClr val="303030"/>
                </a:solidFill>
                <a:latin typeface="arial" panose="020B0604020202020204" pitchFamily="34" charset="0"/>
              </a:rPr>
              <a:t> מידע על מיקומם הפיזי</a:t>
            </a:r>
            <a:r>
              <a:rPr lang="en-US" b="0" baseline="0" dirty="0" smtClean="0">
                <a:solidFill>
                  <a:srgbClr val="303030"/>
                </a:solidFill>
                <a:latin typeface="arial" panose="020B0604020202020204" pitchFamily="34" charset="0"/>
              </a:rPr>
              <a:t>;</a:t>
            </a:r>
            <a:r>
              <a:rPr lang="he-IL" b="0" baseline="0" dirty="0" smtClean="0">
                <a:solidFill>
                  <a:srgbClr val="303030"/>
                </a:solidFill>
                <a:latin typeface="arial" panose="020B0604020202020204" pitchFamily="34" charset="0"/>
              </a:rPr>
              <a:t> פרטים אישיים נוספים שאין סיבה לחלוק אותם – שמם המלא, בית ספרם, גילם, כתובתם המלאה וכיוצ"ב. </a:t>
            </a:r>
          </a:p>
          <a:p>
            <a:pPr marL="0" marR="0" indent="0" algn="r" defTabSz="914400" rtl="1" eaLnBrk="0" fontAlgn="base" latinLnBrk="0" hangingPunct="0">
              <a:lnSpc>
                <a:spcPct val="100000"/>
              </a:lnSpc>
              <a:spcBef>
                <a:spcPct val="30000"/>
              </a:spcBef>
              <a:spcAft>
                <a:spcPct val="0"/>
              </a:spcAft>
              <a:buClrTx/>
              <a:buSzTx/>
              <a:buFontTx/>
              <a:buNone/>
              <a:tabLst/>
              <a:defRPr/>
            </a:pPr>
            <a:endParaRPr lang="he-IL" b="0" dirty="0" smtClean="0">
              <a:solidFill>
                <a:srgbClr val="303030"/>
              </a:solidFill>
              <a:latin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he-IL" b="0" u="sng" dirty="0" smtClean="0">
                <a:solidFill>
                  <a:srgbClr val="303030"/>
                </a:solidFill>
                <a:latin typeface="arial" panose="020B0604020202020204" pitchFamily="34" charset="0"/>
              </a:rPr>
              <a:t>קבלת מתנות מאדם זר במשחקים</a:t>
            </a:r>
            <a:r>
              <a:rPr lang="he-IL" b="0" u="sng" baseline="0" dirty="0" smtClean="0">
                <a:solidFill>
                  <a:srgbClr val="303030"/>
                </a:solidFill>
                <a:latin typeface="arial" panose="020B0604020202020204" pitchFamily="34" charset="0"/>
              </a:rPr>
              <a:t> </a:t>
            </a:r>
          </a:p>
          <a:p>
            <a:pPr marL="0" marR="0" indent="0" algn="r" defTabSz="914400" rtl="1" eaLnBrk="0" fontAlgn="base" latinLnBrk="0" hangingPunct="0">
              <a:lnSpc>
                <a:spcPct val="100000"/>
              </a:lnSpc>
              <a:spcBef>
                <a:spcPct val="30000"/>
              </a:spcBef>
              <a:spcAft>
                <a:spcPct val="0"/>
              </a:spcAft>
              <a:buClrTx/>
              <a:buSzTx/>
              <a:buFontTx/>
              <a:buNone/>
              <a:tabLst/>
              <a:defRPr/>
            </a:pPr>
            <a:r>
              <a:rPr lang="he-IL" b="0" dirty="0" smtClean="0">
                <a:solidFill>
                  <a:srgbClr val="303030"/>
                </a:solidFill>
                <a:latin typeface="arial" panose="020B0604020202020204" pitchFamily="34" charset="0"/>
              </a:rPr>
              <a:t>כמו בחיים האמיתיים שאתם יודעים לא לקבל ממתק מזר ברחוב</a:t>
            </a:r>
            <a:r>
              <a:rPr lang="he-IL" b="0" baseline="0" dirty="0" smtClean="0">
                <a:solidFill>
                  <a:srgbClr val="303030"/>
                </a:solidFill>
                <a:latin typeface="arial" panose="020B0604020202020204" pitchFamily="34" charset="0"/>
              </a:rPr>
              <a:t>, כך גם בחיים הווירטואליים. לא מקבלים מתנות מאף אחד ברשת, גם לא במסגרת משחק וגם לא בשביל להתקדם במשחק. גם לא הופכים מישהו כזה להיות חבר שלך. </a:t>
            </a:r>
            <a:r>
              <a:rPr lang="he-IL" u="none" dirty="0" smtClean="0">
                <a:solidFill>
                  <a:srgbClr val="303030"/>
                </a:solidFill>
              </a:rPr>
              <a:t/>
            </a:r>
            <a:br>
              <a:rPr lang="he-IL" u="none" dirty="0" smtClean="0">
                <a:solidFill>
                  <a:srgbClr val="303030"/>
                </a:solidFill>
              </a:rPr>
            </a:br>
            <a:endParaRPr lang="he-IL" u="none" dirty="0" smtClean="0">
              <a:solidFill>
                <a:srgbClr val="303030"/>
              </a:solidFill>
            </a:endParaRPr>
          </a:p>
          <a:p>
            <a:endParaRPr lang="he-IL" dirty="0" smtClean="0">
              <a:effectLst/>
            </a:endParaRPr>
          </a:p>
          <a:p>
            <a:pPr marL="0" marR="0" indent="0" algn="r" defTabSz="914400" rtl="1" eaLnBrk="0" fontAlgn="base" latinLnBrk="0" hangingPunct="0">
              <a:lnSpc>
                <a:spcPct val="100000"/>
              </a:lnSpc>
              <a:spcBef>
                <a:spcPct val="30000"/>
              </a:spcBef>
              <a:spcAft>
                <a:spcPct val="0"/>
              </a:spcAft>
              <a:buClrTx/>
              <a:buSzTx/>
              <a:buFontTx/>
              <a:buNone/>
              <a:tabLst/>
              <a:defRPr/>
            </a:pPr>
            <a:endParaRPr lang="he-IL" dirty="0" smtClean="0"/>
          </a:p>
          <a:p>
            <a:endParaRPr lang="he-IL" dirty="0"/>
          </a:p>
        </p:txBody>
      </p:sp>
      <p:sp>
        <p:nvSpPr>
          <p:cNvPr id="4" name="Slide Number Placeholder 3"/>
          <p:cNvSpPr>
            <a:spLocks noGrp="1"/>
          </p:cNvSpPr>
          <p:nvPr>
            <p:ph type="sldNum" sz="quarter" idx="10"/>
          </p:nvPr>
        </p:nvSpPr>
        <p:spPr/>
        <p:txBody>
          <a:bodyPr/>
          <a:lstStyle/>
          <a:p>
            <a:pPr>
              <a:defRPr/>
            </a:pPr>
            <a:fld id="{290CF5C7-4603-41E8-BE01-6C3FD570C6BA}" type="slidenum">
              <a:rPr lang="he-IL" smtClean="0"/>
              <a:pPr>
                <a:defRPr/>
              </a:pPr>
              <a:t>14</a:t>
            </a:fld>
            <a:endParaRPr lang="he-IL"/>
          </a:p>
        </p:txBody>
      </p:sp>
    </p:spTree>
    <p:extLst>
      <p:ext uri="{BB962C8B-B14F-4D97-AF65-F5344CB8AC3E}">
        <p14:creationId xmlns:p14="http://schemas.microsoft.com/office/powerpoint/2010/main" val="2783013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smtClean="0"/>
              <a:t>אפליקציות, כמו משחקים למשל,</a:t>
            </a:r>
            <a:r>
              <a:rPr lang="he-IL" baseline="0" dirty="0" smtClean="0"/>
              <a:t> שילדים משחקים בהם עשויים לבקש מידע אישי ומיותר על הילדים, לאסוף אותו ולהשתמש בו. </a:t>
            </a:r>
            <a:r>
              <a:rPr lang="he-IL" dirty="0" smtClean="0"/>
              <a:t>שימו לב אילו</a:t>
            </a:r>
            <a:r>
              <a:rPr lang="he-IL" baseline="0" dirty="0" smtClean="0"/>
              <a:t> פרטים האפליקציה התמימה הזו מבקשת מאיתנו.</a:t>
            </a:r>
          </a:p>
          <a:p>
            <a:endParaRPr lang="he-IL" baseline="0" dirty="0" smtClean="0"/>
          </a:p>
          <a:p>
            <a:r>
              <a:rPr lang="he-IL" baseline="0" dirty="0" smtClean="0"/>
              <a:t>למדו את הילדים להיות ביקורתיים לפני שהם מאשרים. לשים לב איזה מידע חייבים לשים כדי לשחק ואיזה ממש לא. למדו אותם לא לתת את שמם המלא, כתובתם, כתובת בית ספרם, פרטי כרטיס אשראי של הוריהם ללא אישור מפורש ועוד.</a:t>
            </a:r>
          </a:p>
          <a:p>
            <a:endParaRPr lang="he-IL" dirty="0" smtClean="0"/>
          </a:p>
        </p:txBody>
      </p:sp>
      <p:sp>
        <p:nvSpPr>
          <p:cNvPr id="4" name="Slide Number Placeholder 3"/>
          <p:cNvSpPr>
            <a:spLocks noGrp="1"/>
          </p:cNvSpPr>
          <p:nvPr>
            <p:ph type="sldNum" sz="quarter" idx="10"/>
          </p:nvPr>
        </p:nvSpPr>
        <p:spPr/>
        <p:txBody>
          <a:bodyPr/>
          <a:lstStyle/>
          <a:p>
            <a:pPr>
              <a:defRPr/>
            </a:pPr>
            <a:fld id="{3A519FF7-D23B-4FB7-B81C-CFB36E6F5510}" type="slidenum">
              <a:rPr lang="he-IL" smtClean="0">
                <a:solidFill>
                  <a:prstClr val="black"/>
                </a:solidFill>
              </a:rPr>
              <a:pPr>
                <a:defRPr/>
              </a:pPr>
              <a:t>15</a:t>
            </a:fld>
            <a:endParaRPr lang="he-IL">
              <a:solidFill>
                <a:prstClr val="black"/>
              </a:solidFill>
            </a:endParaRPr>
          </a:p>
        </p:txBody>
      </p:sp>
    </p:spTree>
    <p:extLst>
      <p:ext uri="{BB962C8B-B14F-4D97-AF65-F5344CB8AC3E}">
        <p14:creationId xmlns:p14="http://schemas.microsoft.com/office/powerpoint/2010/main" val="1433948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100" b="0" u="none" kern="1200" dirty="0" smtClean="0">
                <a:solidFill>
                  <a:schemeClr val="tx1"/>
                </a:solidFill>
                <a:effectLst/>
                <a:latin typeface="Segoe UI" pitchFamily="34" charset="0"/>
                <a:ea typeface="ＭＳ Ｐゴシック" pitchFamily="-60" charset="-128"/>
                <a:cs typeface="+mn-cs"/>
              </a:rPr>
              <a:t>את כל הפעילות הזאת שלכם באינטרנט – פייסבוק, ווטסאפ, משחקים – אתם עושים גם</a:t>
            </a:r>
            <a:r>
              <a:rPr lang="he-IL" sz="1100" b="0" u="none" kern="1200" baseline="0" dirty="0" smtClean="0">
                <a:solidFill>
                  <a:schemeClr val="tx1"/>
                </a:solidFill>
                <a:effectLst/>
                <a:latin typeface="Segoe UI" pitchFamily="34" charset="0"/>
                <a:ea typeface="ＭＳ Ｐゴシック" pitchFamily="-60" charset="-128"/>
                <a:cs typeface="+mn-cs"/>
              </a:rPr>
              <a:t> דרך המחשב וגם דרך הסמארטפון שלכם. </a:t>
            </a:r>
          </a:p>
          <a:p>
            <a:pPr algn="r" rtl="1"/>
            <a:r>
              <a:rPr lang="he-IL" sz="1100" b="0" u="none" kern="1200" baseline="0" dirty="0" smtClean="0">
                <a:solidFill>
                  <a:schemeClr val="tx1"/>
                </a:solidFill>
                <a:effectLst/>
                <a:latin typeface="Segoe UI" pitchFamily="34" charset="0"/>
                <a:ea typeface="ＭＳ Ｐゴシック" pitchFamily="-60" charset="-128"/>
                <a:cs typeface="+mn-cs"/>
              </a:rPr>
              <a:t>איזה מידע אתם חושפים על עצמכם כשאתם משתמשים בסמארטפון? תשובות שוודאי יעלו – מה אני אוהב לעשות, החברים שלי, המוסיקה שאני שומע.</a:t>
            </a:r>
          </a:p>
          <a:p>
            <a:pPr algn="r" rtl="1"/>
            <a:r>
              <a:rPr lang="he-IL" sz="1100" b="0" u="none" kern="1200" baseline="0" dirty="0" smtClean="0">
                <a:solidFill>
                  <a:schemeClr val="tx1"/>
                </a:solidFill>
                <a:effectLst/>
                <a:latin typeface="Segoe UI" pitchFamily="34" charset="0"/>
                <a:ea typeface="ＭＳ Ｐゴシック" pitchFamily="-60" charset="-128"/>
                <a:cs typeface="+mn-cs"/>
              </a:rPr>
              <a:t>אם זה לא עולה – תוסיפו בעצמכם עוד פרט מידע – המיקום שלכם. מישהו מכם זוכר כשהוא הוריד משחק אם המשחק ביקש ממנו אישור מידע על מיקום? </a:t>
            </a:r>
          </a:p>
          <a:p>
            <a:pPr algn="r" rtl="1"/>
            <a:r>
              <a:rPr lang="he-IL" sz="1100" b="0" u="none" kern="1200" dirty="0" smtClean="0">
                <a:solidFill>
                  <a:schemeClr val="tx1"/>
                </a:solidFill>
                <a:effectLst/>
                <a:latin typeface="Segoe UI" pitchFamily="34" charset="0"/>
                <a:ea typeface="ＭＳ Ｐゴシック" pitchFamily="-60" charset="-128"/>
                <a:cs typeface="+mn-cs"/>
              </a:rPr>
              <a:t>במרבית הסמארטפונים ובמרבית</a:t>
            </a:r>
            <a:r>
              <a:rPr lang="he-IL" sz="1100" b="0" u="none" kern="1200" baseline="0" dirty="0" smtClean="0">
                <a:solidFill>
                  <a:schemeClr val="tx1"/>
                </a:solidFill>
                <a:effectLst/>
                <a:latin typeface="Segoe UI" pitchFamily="34" charset="0"/>
                <a:ea typeface="ＭＳ Ｐゴシック" pitchFamily="-60" charset="-128"/>
                <a:cs typeface="+mn-cs"/>
              </a:rPr>
              <a:t> האפליקציות/משחקים שהילדים מורידים אין שום צורך אמיתי במידע הנוגע למיקום שלהם. </a:t>
            </a:r>
          </a:p>
          <a:p>
            <a:pPr algn="r" rtl="1"/>
            <a:r>
              <a:rPr lang="he-IL" sz="1100" b="0" u="none" kern="1200" baseline="0" dirty="0" smtClean="0">
                <a:solidFill>
                  <a:schemeClr val="tx1"/>
                </a:solidFill>
                <a:effectLst/>
                <a:latin typeface="Segoe UI" pitchFamily="34" charset="0"/>
                <a:ea typeface="ＭＳ Ｐゴシック" pitchFamily="-60" charset="-128"/>
                <a:cs typeface="+mn-cs"/>
              </a:rPr>
              <a:t>הסבירו לילדים מה הסכנה הטמונה בכך (העליתי תמונה שלי ברחוב ביאליק ברמת-גן, סיימתי חוג בלט, בדרך הביתה). ייתכן וסיפקתי מידע רב – איפה אני נמצאת, בנוסף לאיך אני נראית, לאדם זר.</a:t>
            </a:r>
            <a:endParaRPr lang="he-IL" sz="1100" b="0" u="none" kern="1200" dirty="0" smtClean="0">
              <a:solidFill>
                <a:schemeClr val="tx1"/>
              </a:solidFill>
              <a:effectLst/>
              <a:latin typeface="Segoe UI" pitchFamily="34" charset="0"/>
              <a:ea typeface="ＭＳ Ｐゴシック" pitchFamily="-60" charset="-128"/>
              <a:cs typeface="+mn-cs"/>
            </a:endParaRPr>
          </a:p>
          <a:p>
            <a:pPr algn="r" rtl="1"/>
            <a:endParaRPr lang="he-IL" sz="1100" b="0" u="none" kern="1200" dirty="0" smtClean="0">
              <a:solidFill>
                <a:schemeClr val="tx1"/>
              </a:solidFill>
              <a:effectLst/>
              <a:latin typeface="Segoe UI" pitchFamily="34" charset="0"/>
              <a:ea typeface="ＭＳ Ｐゴシック" pitchFamily="-60" charset="-128"/>
              <a:cs typeface="+mn-cs"/>
            </a:endParaRPr>
          </a:p>
          <a:p>
            <a:pPr algn="r" rtl="1"/>
            <a:r>
              <a:rPr lang="he-IL" sz="1100" b="1" u="sng" kern="1200" dirty="0" smtClean="0">
                <a:solidFill>
                  <a:schemeClr val="tx1"/>
                </a:solidFill>
                <a:effectLst/>
                <a:latin typeface="Segoe UI" pitchFamily="34" charset="0"/>
                <a:ea typeface="ＭＳ Ｐゴシック" pitchFamily="-60" charset="-128"/>
                <a:cs typeface="+mn-cs"/>
              </a:rPr>
              <a:t>הגנה על מידע מבוסס מיקום באפליקציות</a:t>
            </a:r>
            <a:endParaRPr lang="en-US" sz="1100" kern="1200" dirty="0" smtClean="0">
              <a:solidFill>
                <a:schemeClr val="tx1"/>
              </a:solidFill>
              <a:effectLst/>
              <a:latin typeface="Segoe UI" pitchFamily="34" charset="0"/>
              <a:ea typeface="ＭＳ Ｐゴシック" pitchFamily="-60" charset="-128"/>
              <a:cs typeface="+mn-cs"/>
            </a:endParaRPr>
          </a:p>
          <a:p>
            <a:pPr lvl="0" algn="r" rtl="1"/>
            <a:endParaRPr lang="he-IL" sz="1100" kern="1200" dirty="0" smtClean="0">
              <a:solidFill>
                <a:schemeClr val="tx1"/>
              </a:solidFill>
              <a:effectLst/>
              <a:latin typeface="Segoe UI" pitchFamily="34" charset="0"/>
              <a:ea typeface="ＭＳ Ｐゴシック" pitchFamily="-60" charset="-128"/>
              <a:cs typeface="+mn-cs"/>
            </a:endParaRPr>
          </a:p>
          <a:p>
            <a:pPr lvl="0" algn="r" rtl="1"/>
            <a:r>
              <a:rPr lang="he-IL" sz="1100" kern="1200" dirty="0" smtClean="0">
                <a:solidFill>
                  <a:schemeClr val="tx1"/>
                </a:solidFill>
                <a:effectLst/>
                <a:latin typeface="Segoe UI" pitchFamily="34" charset="0"/>
                <a:ea typeface="ＭＳ Ｐゴシック" pitchFamily="-60" charset="-128"/>
                <a:cs typeface="+mn-cs"/>
              </a:rPr>
              <a:t>אפליקצית שונות כמו קנדי קראש ואחרות מדווחות על המיקום של המשתמש. באינסטגרם או בוואטצאפ הדיווח על המיקום מגיע גם כחלק מהתמונות.</a:t>
            </a:r>
          </a:p>
          <a:p>
            <a:pPr lvl="0" algn="r" rtl="1"/>
            <a:endParaRPr lang="en-US" sz="1100" kern="1200" dirty="0" smtClean="0">
              <a:solidFill>
                <a:schemeClr val="tx1"/>
              </a:solidFill>
              <a:effectLst/>
              <a:latin typeface="Segoe UI" pitchFamily="34" charset="0"/>
              <a:ea typeface="ＭＳ Ｐゴシック" pitchFamily="-60" charset="-128"/>
              <a:cs typeface="+mn-cs"/>
            </a:endParaRPr>
          </a:p>
          <a:p>
            <a:pPr lvl="0" algn="r" rtl="1"/>
            <a:r>
              <a:rPr lang="he-IL" sz="1100" kern="1200" dirty="0" smtClean="0">
                <a:solidFill>
                  <a:schemeClr val="tx1"/>
                </a:solidFill>
                <a:effectLst/>
                <a:latin typeface="Segoe UI" pitchFamily="34" charset="0"/>
                <a:ea typeface="ＭＳ Ｐゴシック" pitchFamily="-60" charset="-128"/>
                <a:cs typeface="+mn-cs"/>
              </a:rPr>
              <a:t>יש להגן על מידע הנוגע למיקומים </a:t>
            </a:r>
            <a:r>
              <a:rPr lang="he-IL" sz="1100" b="1" kern="1200" dirty="0" smtClean="0">
                <a:solidFill>
                  <a:schemeClr val="tx1"/>
                </a:solidFill>
                <a:effectLst/>
                <a:latin typeface="Segoe UI" pitchFamily="34" charset="0"/>
                <a:ea typeface="ＭＳ Ｐゴシック" pitchFamily="-60" charset="-128"/>
                <a:cs typeface="+mn-cs"/>
              </a:rPr>
              <a:t>ולוודא כי אין גישה ל </a:t>
            </a:r>
            <a:r>
              <a:rPr lang="en-US" sz="1100" b="1" kern="1200" dirty="0" smtClean="0">
                <a:solidFill>
                  <a:schemeClr val="tx1"/>
                </a:solidFill>
                <a:effectLst/>
                <a:latin typeface="Segoe UI" pitchFamily="34" charset="0"/>
                <a:ea typeface="ＭＳ Ｐゴシック" pitchFamily="-60" charset="-128"/>
                <a:cs typeface="+mn-cs"/>
              </a:rPr>
              <a:t>  GPS </a:t>
            </a:r>
            <a:r>
              <a:rPr lang="he-IL" sz="1100" b="1" kern="1200" dirty="0" smtClean="0">
                <a:solidFill>
                  <a:schemeClr val="tx1"/>
                </a:solidFill>
                <a:effectLst/>
                <a:latin typeface="Segoe UI" pitchFamily="34" charset="0"/>
                <a:ea typeface="ＭＳ Ｐゴシック" pitchFamily="-60" charset="-128"/>
                <a:cs typeface="+mn-cs"/>
              </a:rPr>
              <a:t>לאפליקציות שלא נדרשות לגישה כזו</a:t>
            </a:r>
            <a:r>
              <a:rPr lang="he-IL" sz="1100" kern="1200" dirty="0" smtClean="0">
                <a:solidFill>
                  <a:schemeClr val="tx1"/>
                </a:solidFill>
                <a:effectLst/>
                <a:latin typeface="Segoe UI" pitchFamily="34" charset="0"/>
                <a:ea typeface="ＭＳ Ｐゴシック" pitchFamily="-60" charset="-128"/>
                <a:cs typeface="+mn-cs"/>
              </a:rPr>
              <a:t>... </a:t>
            </a:r>
            <a:r>
              <a:rPr lang="he-IL" sz="1100" u="sng" kern="1200" dirty="0" smtClean="0">
                <a:solidFill>
                  <a:schemeClr val="tx1"/>
                </a:solidFill>
                <a:effectLst/>
                <a:latin typeface="Segoe UI" pitchFamily="34" charset="0"/>
                <a:ea typeface="ＭＳ Ｐゴシック" pitchFamily="-60" charset="-128"/>
                <a:cs typeface="+mn-cs"/>
              </a:rPr>
              <a:t>מיקום יכול להיות קשור לסטטוס</a:t>
            </a:r>
            <a:r>
              <a:rPr lang="he-IL" sz="1100" kern="1200" dirty="0" smtClean="0">
                <a:solidFill>
                  <a:schemeClr val="tx1"/>
                </a:solidFill>
                <a:effectLst/>
                <a:latin typeface="Segoe UI" pitchFamily="34" charset="0"/>
                <a:ea typeface="ＭＳ Ｐゴシック" pitchFamily="-60" charset="-128"/>
                <a:cs typeface="+mn-cs"/>
              </a:rPr>
              <a:t> שאנחנו מעלים בפייסבוק  כמו "איזה כיף אני בבית בלי ההורים"/"איזה כיף שאנחנו נוסעים לחו"ל" (שנגמר פעמים רבות בפריצות לבתים. יש אתרים יעודיים שסורקים סטטוסים של אנשים עם מילים כגון "חופש" "לא בבית" "חו"ל" ואז פורצים לבתים. </a:t>
            </a:r>
            <a:endParaRPr lang="en-US" sz="1100" kern="1200" dirty="0" smtClean="0">
              <a:solidFill>
                <a:schemeClr val="tx1"/>
              </a:solidFill>
              <a:effectLst/>
              <a:latin typeface="Segoe UI" pitchFamily="34" charset="0"/>
              <a:ea typeface="ＭＳ Ｐゴシック" pitchFamily="-60" charset="-128"/>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100" u="sng" kern="1200" dirty="0" smtClean="0">
                <a:solidFill>
                  <a:schemeClr val="tx1"/>
                </a:solidFill>
                <a:effectLst/>
                <a:latin typeface="Segoe UI" pitchFamily="34" charset="0"/>
                <a:ea typeface="ＭＳ Ｐゴシック" pitchFamily="-60" charset="-128"/>
                <a:cs typeface="+mn-cs"/>
              </a:rPr>
              <a:t>אבל מיקום מתייחס ליכולת לאתר את המיקום שלנו</a:t>
            </a:r>
            <a:r>
              <a:rPr lang="he-IL" sz="1100" kern="1200" dirty="0" smtClean="0">
                <a:solidFill>
                  <a:schemeClr val="tx1"/>
                </a:solidFill>
                <a:effectLst/>
                <a:latin typeface="Segoe UI" pitchFamily="34" charset="0"/>
                <a:ea typeface="ＭＳ Ｐゴシック" pitchFamily="-60" charset="-128"/>
                <a:cs typeface="+mn-cs"/>
              </a:rPr>
              <a:t> בכל דקה נתונה באמצעות </a:t>
            </a:r>
            <a:r>
              <a:rPr lang="en-US" sz="1100" kern="1200" dirty="0" smtClean="0">
                <a:solidFill>
                  <a:schemeClr val="tx1"/>
                </a:solidFill>
                <a:effectLst/>
                <a:latin typeface="Segoe UI" pitchFamily="34" charset="0"/>
                <a:ea typeface="ＭＳ Ｐゴシック" pitchFamily="-60" charset="-128"/>
                <a:cs typeface="+mn-cs"/>
              </a:rPr>
              <a:t>GPS</a:t>
            </a:r>
            <a:r>
              <a:rPr lang="he-IL" sz="1100" kern="1200" dirty="0" smtClean="0">
                <a:solidFill>
                  <a:schemeClr val="tx1"/>
                </a:solidFill>
                <a:effectLst/>
                <a:latin typeface="Segoe UI" pitchFamily="34" charset="0"/>
                <a:ea typeface="ＭＳ Ｐゴシック" pitchFamily="-60" charset="-128"/>
                <a:cs typeface="+mn-cs"/>
              </a:rPr>
              <a:t>. מתי זה חשוב? כשאחנו נוסעים ברכב ורוצים לנווט... בלי מיקום שלנו התוכנה לא תוכל לעזור לנו להגיע ליעד. אבל מתי זה מיותר? כשקנדי קראש רוצים את המיקום שלי... למה? למה זה יעזור? </a:t>
            </a:r>
            <a:r>
              <a:rPr lang="he-IL" sz="1100" b="1" kern="1200" dirty="0" smtClean="0">
                <a:solidFill>
                  <a:schemeClr val="tx1"/>
                </a:solidFill>
                <a:effectLst/>
                <a:latin typeface="Segoe UI" pitchFamily="34" charset="0"/>
                <a:ea typeface="ＭＳ Ｐゴシック" pitchFamily="-60" charset="-128"/>
                <a:cs typeface="+mn-cs"/>
              </a:rPr>
              <a:t>להיפך</a:t>
            </a:r>
            <a:r>
              <a:rPr lang="he-IL" sz="1100" kern="1200" dirty="0" smtClean="0">
                <a:solidFill>
                  <a:schemeClr val="tx1"/>
                </a:solidFill>
                <a:effectLst/>
                <a:latin typeface="Segoe UI" pitchFamily="34" charset="0"/>
                <a:ea typeface="ＭＳ Ｐゴシック" pitchFamily="-60" charset="-128"/>
                <a:cs typeface="+mn-cs"/>
              </a:rPr>
              <a:t>, אם לא מגדירים ומגבילים גישה לשירותי מיקום כשהם אינם נחוצים באמת, אז יכול להיות שכל אחד שיכול לראות את הסטטוס שלך יודע בכל רגע איפה אתה נמצא או שהתמונה שהרגע שלחת מעדכנת את כל מי שיכול לראות אותה (אולי ציבורי) איפה אתה נמצא. </a:t>
            </a:r>
            <a:endParaRPr lang="en-US" sz="1100" kern="1200" dirty="0" smtClean="0">
              <a:solidFill>
                <a:schemeClr val="tx1"/>
              </a:solidFill>
              <a:effectLst/>
              <a:latin typeface="Segoe UI" pitchFamily="34" charset="0"/>
              <a:ea typeface="ＭＳ Ｐゴシック" pitchFamily="-60" charset="-128"/>
              <a:cs typeface="+mn-cs"/>
            </a:endParaRPr>
          </a:p>
          <a:p>
            <a:pPr lvl="0" algn="r" rtl="1"/>
            <a:endParaRPr lang="he-IL" sz="1100" kern="1200" dirty="0" smtClean="0">
              <a:solidFill>
                <a:schemeClr val="tx1"/>
              </a:solidFill>
              <a:effectLst/>
              <a:latin typeface="Segoe UI" pitchFamily="34" charset="0"/>
              <a:ea typeface="ＭＳ Ｐゴシック" pitchFamily="-60" charset="-128"/>
              <a:cs typeface="+mn-cs"/>
            </a:endParaRPr>
          </a:p>
        </p:txBody>
      </p:sp>
      <p:sp>
        <p:nvSpPr>
          <p:cNvPr id="4" name="Slide Number Placeholder 3"/>
          <p:cNvSpPr>
            <a:spLocks noGrp="1"/>
          </p:cNvSpPr>
          <p:nvPr>
            <p:ph type="sldNum" sz="quarter" idx="10"/>
          </p:nvPr>
        </p:nvSpPr>
        <p:spPr/>
        <p:txBody>
          <a:bodyPr/>
          <a:lstStyle/>
          <a:p>
            <a:fld id="{0CE9570E-BF80-4F7B-8CBE-970D5BAE0840}" type="slidenum">
              <a:rPr lang="he-IL" smtClean="0"/>
              <a:t>16</a:t>
            </a:fld>
            <a:endParaRPr lang="he-IL"/>
          </a:p>
        </p:txBody>
      </p:sp>
    </p:spTree>
    <p:extLst>
      <p:ext uri="{BB962C8B-B14F-4D97-AF65-F5344CB8AC3E}">
        <p14:creationId xmlns:p14="http://schemas.microsoft.com/office/powerpoint/2010/main" val="3790507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he-IL" dirty="0" smtClean="0"/>
              <a:t>אמצעי חשוב נוסף להגן על מידע</a:t>
            </a:r>
            <a:r>
              <a:rPr lang="he-IL" baseline="0" dirty="0" smtClean="0"/>
              <a:t> קשור לסיסמאות.</a:t>
            </a:r>
          </a:p>
          <a:p>
            <a:endParaRPr lang="he-IL" dirty="0" smtClean="0"/>
          </a:p>
          <a:p>
            <a:pPr marL="0" marR="0" lvl="0" indent="0" algn="just" defTabSz="1096854" rtl="1" eaLnBrk="1" fontAlgn="base" latinLnBrk="0" hangingPunct="1">
              <a:lnSpc>
                <a:spcPct val="90000"/>
              </a:lnSpc>
              <a:spcBef>
                <a:spcPct val="30000"/>
              </a:spcBef>
              <a:spcAft>
                <a:spcPts val="400"/>
              </a:spcAft>
              <a:buClrTx/>
              <a:buSzTx/>
              <a:buFontTx/>
              <a:buNone/>
              <a:tabLst/>
              <a:defRPr/>
            </a:pPr>
            <a:r>
              <a:rPr lang="he-IL" sz="1200" kern="1200" dirty="0" smtClean="0">
                <a:solidFill>
                  <a:schemeClr val="tx1"/>
                </a:solidFill>
                <a:effectLst/>
                <a:latin typeface="Segoe UI" pitchFamily="34" charset="0"/>
                <a:ea typeface="ＭＳ Ｐゴシック" pitchFamily="-60" charset="-128"/>
                <a:cs typeface="+mn-cs"/>
              </a:rPr>
              <a:t>סיסמא חזקה צריכה להיות מורכבת מאותיות, מספרים, ותווים מיוחדים (כמו סימן שאלה או סימן קריאה). </a:t>
            </a:r>
          </a:p>
          <a:p>
            <a:pPr marL="0" marR="0" lvl="0" indent="0" algn="just" defTabSz="1096854" rtl="1" eaLnBrk="1" fontAlgn="base" latinLnBrk="0" hangingPunct="1">
              <a:lnSpc>
                <a:spcPct val="90000"/>
              </a:lnSpc>
              <a:spcBef>
                <a:spcPct val="30000"/>
              </a:spcBef>
              <a:spcAft>
                <a:spcPts val="400"/>
              </a:spcAft>
              <a:buClrTx/>
              <a:buSzTx/>
              <a:buFontTx/>
              <a:buNone/>
              <a:tabLst/>
              <a:defRPr/>
            </a:pPr>
            <a:endParaRPr lang="he-IL" sz="1200" kern="1200" dirty="0" smtClean="0">
              <a:solidFill>
                <a:schemeClr val="tx1"/>
              </a:solidFill>
              <a:effectLst/>
              <a:latin typeface="Segoe UI" pitchFamily="34" charset="0"/>
              <a:ea typeface="ＭＳ Ｐゴシック" pitchFamily="-60" charset="-128"/>
              <a:cs typeface="+mn-cs"/>
            </a:endParaRPr>
          </a:p>
          <a:p>
            <a:pPr marL="0" marR="0" lvl="0" indent="0" algn="just" defTabSz="1096854" rtl="1" eaLnBrk="1" fontAlgn="base" latinLnBrk="0" hangingPunct="1">
              <a:lnSpc>
                <a:spcPct val="90000"/>
              </a:lnSpc>
              <a:spcBef>
                <a:spcPct val="30000"/>
              </a:spcBef>
              <a:spcAft>
                <a:spcPts val="400"/>
              </a:spcAft>
              <a:buClrTx/>
              <a:buSzTx/>
              <a:buFontTx/>
              <a:buNone/>
              <a:tabLst/>
              <a:defRPr/>
            </a:pPr>
            <a:r>
              <a:rPr lang="he-IL" sz="1200" kern="1200" dirty="0" smtClean="0">
                <a:solidFill>
                  <a:schemeClr val="tx1"/>
                </a:solidFill>
                <a:effectLst/>
                <a:latin typeface="Segoe UI" pitchFamily="34" charset="0"/>
                <a:ea typeface="ＭＳ Ｐゴシック" pitchFamily="-60" charset="-128"/>
                <a:cs typeface="+mn-cs"/>
              </a:rPr>
              <a:t>סוגיה מאוד חשובה. ילדים מעבירים סיסמא כדי שחברם יתקדם בשבילם במשחק. חשוב להבין שלא מעבירים סיסמה נ-ק-ו-ד-ה!!! צריך להבהיר פה את הסכנה – סיסמאות הן אישיות, פרטיות ולא להעברה. לדוגמא במקרה שנתתי לילד אחר את הטלפון, הוא יכול לשלוח תמונות פרטיות שלי לעצמו, לפרסם תוכן בשמי ברשתות החברתיות</a:t>
            </a:r>
            <a:r>
              <a:rPr lang="he-IL" sz="1200" kern="1200" baseline="0" dirty="0" smtClean="0">
                <a:solidFill>
                  <a:schemeClr val="tx1"/>
                </a:solidFill>
                <a:effectLst/>
                <a:latin typeface="Segoe UI" pitchFamily="34" charset="0"/>
                <a:ea typeface="ＭＳ Ｐゴシック" pitchFamily="-60" charset="-128"/>
                <a:cs typeface="+mn-cs"/>
              </a:rPr>
              <a:t> </a:t>
            </a:r>
            <a:r>
              <a:rPr lang="he-IL" sz="1200" kern="1200" dirty="0" smtClean="0">
                <a:solidFill>
                  <a:schemeClr val="tx1"/>
                </a:solidFill>
                <a:effectLst/>
                <a:latin typeface="Segoe UI" pitchFamily="34" charset="0"/>
                <a:ea typeface="ＭＳ Ｐゴシック" pitchFamily="-60" charset="-128"/>
                <a:cs typeface="+mn-cs"/>
              </a:rPr>
              <a:t>ועוד. אפליקציות הגנה וסיסמאות עשויות להקשות על תרחישים אלה.</a:t>
            </a:r>
            <a:endParaRPr lang="en-US" sz="1200" kern="1200" dirty="0" smtClean="0">
              <a:solidFill>
                <a:schemeClr val="tx1"/>
              </a:solidFill>
              <a:effectLst/>
              <a:latin typeface="Segoe UI" pitchFamily="34" charset="0"/>
              <a:ea typeface="ＭＳ Ｐゴシック" pitchFamily="-60" charset="-128"/>
              <a:cs typeface="+mn-cs"/>
            </a:endParaRPr>
          </a:p>
          <a:p>
            <a:pPr algn="just" rtl="1"/>
            <a:endParaRPr lang="en-US" sz="1200" kern="1200" dirty="0" smtClean="0">
              <a:solidFill>
                <a:schemeClr val="tx1"/>
              </a:solidFill>
              <a:effectLst/>
              <a:latin typeface="Segoe UI" pitchFamily="34" charset="0"/>
              <a:ea typeface="ＭＳ Ｐゴシック" pitchFamily="-60" charset="-128"/>
              <a:cs typeface="+mn-cs"/>
            </a:endParaRPr>
          </a:p>
          <a:p>
            <a:pPr algn="just" rtl="1"/>
            <a:r>
              <a:rPr lang="he-IL" sz="1200" kern="1200" dirty="0" smtClean="0">
                <a:solidFill>
                  <a:schemeClr val="tx1"/>
                </a:solidFill>
                <a:effectLst/>
                <a:latin typeface="Segoe UI" pitchFamily="34" charset="0"/>
                <a:ea typeface="ＭＳ Ｐゴシック" pitchFamily="-60" charset="-128"/>
                <a:cs typeface="+mn-cs"/>
              </a:rPr>
              <a:t>הסיסמה תהפוך חזקה יותר ככל שנעשה אותה מורכבת יותר. לקבלת סיסמה חזקה ביותר אתם צריכים לכתוב באותיות קטנות וגדולות, מספרים וסימנים שנמצאים על לחצני הספרות בלחיצת </a:t>
            </a:r>
            <a:r>
              <a:rPr lang="en-US" sz="1200" kern="1200" dirty="0" smtClean="0">
                <a:solidFill>
                  <a:schemeClr val="tx1"/>
                </a:solidFill>
                <a:effectLst/>
                <a:latin typeface="Segoe UI" pitchFamily="34" charset="0"/>
                <a:ea typeface="ＭＳ Ｐゴシック" pitchFamily="-60" charset="-128"/>
                <a:cs typeface="+mn-cs"/>
              </a:rPr>
              <a:t>CTRL</a:t>
            </a:r>
            <a:r>
              <a:rPr lang="he-IL" sz="1200" kern="1200" dirty="0" smtClean="0">
                <a:solidFill>
                  <a:schemeClr val="tx1"/>
                </a:solidFill>
                <a:effectLst/>
                <a:latin typeface="Segoe UI" pitchFamily="34" charset="0"/>
                <a:ea typeface="ＭＳ Ｐゴシック" pitchFamily="-60" charset="-128"/>
                <a:cs typeface="+mn-cs"/>
              </a:rPr>
              <a:t>. כך תקבלו סימנים כמו סימן שאלה, אחוז, דולר, שטרודל ועוד!@#$%^&amp;... התוצאה היא שלפרוץ סיסמה כזו, זה הרבה הרבה יותר מורכב.</a:t>
            </a:r>
            <a:endParaRPr lang="en-US" sz="1200" kern="1200" dirty="0" smtClean="0">
              <a:solidFill>
                <a:schemeClr val="tx1"/>
              </a:solidFill>
              <a:effectLst/>
              <a:latin typeface="Segoe UI" pitchFamily="34" charset="0"/>
              <a:ea typeface="ＭＳ Ｐゴシック" pitchFamily="-60" charset="-128"/>
              <a:cs typeface="+mn-cs"/>
            </a:endParaRPr>
          </a:p>
          <a:p>
            <a:endParaRPr lang="he-IL" dirty="0" smtClean="0"/>
          </a:p>
          <a:p>
            <a:r>
              <a:rPr lang="he-IL" dirty="0" smtClean="0"/>
              <a:t>ילדים</a:t>
            </a:r>
            <a:r>
              <a:rPr lang="he-IL" baseline="0" dirty="0" smtClean="0"/>
              <a:t> לא מבינים את החשיבות של סיסמא ולא פעם מעבירים בינהם את הסיסמא על מנת  לצבור נקודות נוספות במשחק.</a:t>
            </a:r>
          </a:p>
          <a:p>
            <a:r>
              <a:rPr lang="he-IL" baseline="0" dirty="0" smtClean="0"/>
              <a:t>חשוב לחדד: הסיסמא זה המפתח שלך  לבית  ששם נמצא כל הציוד והמידע האישי שלך, שמרו עליו.</a:t>
            </a:r>
          </a:p>
        </p:txBody>
      </p:sp>
      <p:sp>
        <p:nvSpPr>
          <p:cNvPr id="4" name="Slide Number Placeholder 3"/>
          <p:cNvSpPr>
            <a:spLocks noGrp="1"/>
          </p:cNvSpPr>
          <p:nvPr>
            <p:ph type="sldNum" sz="quarter" idx="10"/>
          </p:nvPr>
        </p:nvSpPr>
        <p:spPr/>
        <p:txBody>
          <a:bodyPr/>
          <a:lstStyle/>
          <a:p>
            <a:pPr>
              <a:defRPr/>
            </a:pPr>
            <a:fld id="{290CF5C7-4603-41E8-BE01-6C3FD570C6BA}" type="slidenum">
              <a:rPr lang="he-IL" smtClean="0"/>
              <a:pPr>
                <a:defRPr/>
              </a:pPr>
              <a:t>17</a:t>
            </a:fld>
            <a:endParaRPr lang="he-IL"/>
          </a:p>
        </p:txBody>
      </p:sp>
    </p:spTree>
    <p:extLst>
      <p:ext uri="{BB962C8B-B14F-4D97-AF65-F5344CB8AC3E}">
        <p14:creationId xmlns:p14="http://schemas.microsoft.com/office/powerpoint/2010/main" val="2067701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1"/>
            <a:r>
              <a:rPr lang="he-IL" dirty="0" smtClean="0"/>
              <a:t>למנחה – אז בואו נסכם:</a:t>
            </a:r>
          </a:p>
          <a:p>
            <a:pPr marL="171450" lvl="0" indent="-171450" rtl="1">
              <a:buFont typeface="Arial" pitchFamily="34" charset="0"/>
              <a:buChar char="•"/>
            </a:pPr>
            <a:r>
              <a:rPr lang="he-IL" dirty="0" smtClean="0"/>
              <a:t>מה שאתה מעלה לאינטרנט נשאר שם.</a:t>
            </a:r>
            <a:r>
              <a:rPr lang="he-IL" baseline="0" dirty="0" smtClean="0"/>
              <a:t> </a:t>
            </a:r>
            <a:r>
              <a:rPr lang="he-IL" sz="1200" kern="1200" dirty="0" smtClean="0">
                <a:solidFill>
                  <a:schemeClr val="tx1"/>
                </a:solidFill>
                <a:effectLst/>
                <a:latin typeface="+mn-lt"/>
                <a:ea typeface="+mn-ea"/>
                <a:cs typeface="+mn-cs"/>
              </a:rPr>
              <a:t>מה שמפורסם ברשת האינטרנט אין לנו שליטה מלאה מי רואה אותו ומתי: האם תרגישו נוח עם חשיפתה של התמונה אשר העליתם הרגע מהטיול השנתי גם אם כל באי הקניון יראו אותה? אם מנהלת</a:t>
            </a:r>
            <a:r>
              <a:rPr lang="he-IL" sz="1200" kern="1200" baseline="0" dirty="0" smtClean="0">
                <a:solidFill>
                  <a:schemeClr val="tx1"/>
                </a:solidFill>
                <a:effectLst/>
                <a:latin typeface="+mn-lt"/>
                <a:ea typeface="+mn-ea"/>
                <a:cs typeface="+mn-cs"/>
              </a:rPr>
              <a:t> בית הספר שלכם תראה אותה? בחרו להעלות תמונות שאתם מרגישים עימן בנוח, שלא מציגות אתכם באופן שמישהו יכול לעשות בהן שימוש לרעה. נסו לבקש מהילדים איזה מבחן אצבע לתמונה כזו – אולי תמונה שהיו מרגישים נוח להציג על לוח מודעות בבית הספר.</a:t>
            </a:r>
            <a:r>
              <a:rPr lang="he-I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האם אתם בטוחים שחבר אשר העברתם לו תמונה אישית  יעשה בה שימוש נאות, במידה ויעבור "חתול שחור" ביניכם, האם ניתן לעשות שימוש לרעה בתמונה זו?</a:t>
            </a:r>
            <a:endParaRPr lang="en-US" sz="1200" kern="1200" dirty="0" smtClean="0">
              <a:solidFill>
                <a:schemeClr val="tx1"/>
              </a:solidFill>
              <a:effectLst/>
              <a:latin typeface="+mn-lt"/>
              <a:ea typeface="+mn-ea"/>
              <a:cs typeface="+mn-cs"/>
            </a:endParaRPr>
          </a:p>
          <a:p>
            <a:pPr rtl="1"/>
            <a:r>
              <a:rPr lang="he-IL" sz="1200" b="1" kern="1200" dirty="0" smtClean="0">
                <a:solidFill>
                  <a:schemeClr val="tx1"/>
                </a:solidFill>
                <a:effectLst/>
                <a:latin typeface="+mn-lt"/>
                <a:ea typeface="+mn-ea"/>
                <a:cs typeface="+mn-cs"/>
              </a:rPr>
              <a:t>בחרו להעלות למרחב הציבורי רק  דברים שאתם מרגישים איתם בנוח.</a:t>
            </a:r>
            <a:endParaRPr lang="he-IL" baseline="0" dirty="0" smtClean="0"/>
          </a:p>
          <a:p>
            <a:pPr marL="171450" indent="-171450">
              <a:buFont typeface="Arial" pitchFamily="34" charset="0"/>
              <a:buChar char="•"/>
            </a:pPr>
            <a:r>
              <a:rPr lang="he-IL" baseline="0" dirty="0" smtClean="0"/>
              <a:t>ועדין זה נפלא לשתף, ליצור ולעלות וצריך להקפיד ולהגדיר בצורה מסודרת, אחת לתקופה מי נחשף ולאיזה  מידע. מושג המפתח: הגדרות הפרטיות .</a:t>
            </a:r>
          </a:p>
          <a:p>
            <a:r>
              <a:rPr lang="he-IL" baseline="0" dirty="0" smtClean="0"/>
              <a:t>בוא תראו איך-  שקף הבא</a:t>
            </a:r>
            <a:endParaRPr lang="he-IL" dirty="0" smtClean="0"/>
          </a:p>
          <a:p>
            <a:endParaRPr lang="he-IL" dirty="0"/>
          </a:p>
        </p:txBody>
      </p:sp>
      <p:sp>
        <p:nvSpPr>
          <p:cNvPr id="4" name="Slide Number Placeholder 3"/>
          <p:cNvSpPr>
            <a:spLocks noGrp="1"/>
          </p:cNvSpPr>
          <p:nvPr>
            <p:ph type="sldNum" sz="quarter" idx="10"/>
          </p:nvPr>
        </p:nvSpPr>
        <p:spPr/>
        <p:txBody>
          <a:bodyPr/>
          <a:lstStyle/>
          <a:p>
            <a:fld id="{3AE660C4-2FCC-4A39-8D20-3B2B0F23F1CA}" type="slidenum">
              <a:rPr lang="he-IL" smtClean="0"/>
              <a:t>18</a:t>
            </a:fld>
            <a:endParaRPr lang="he-IL"/>
          </a:p>
        </p:txBody>
      </p:sp>
    </p:spTree>
    <p:extLst>
      <p:ext uri="{BB962C8B-B14F-4D97-AF65-F5344CB8AC3E}">
        <p14:creationId xmlns:p14="http://schemas.microsoft.com/office/powerpoint/2010/main" val="262288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100" b="1" u="sng" kern="1200" dirty="0" smtClean="0">
                <a:solidFill>
                  <a:schemeClr val="tx1"/>
                </a:solidFill>
                <a:effectLst/>
                <a:latin typeface="Segoe UI" pitchFamily="34" charset="0"/>
                <a:ea typeface="ＭＳ Ｐゴシック" pitchFamily="-60" charset="-128"/>
                <a:cs typeface="+mn-cs"/>
              </a:rPr>
              <a:t>הערות למדריך: בשלב זה עוזבים</a:t>
            </a:r>
            <a:r>
              <a:rPr lang="he-IL" sz="1100" b="1" u="sng" kern="1200" baseline="0" dirty="0" smtClean="0">
                <a:solidFill>
                  <a:schemeClr val="tx1"/>
                </a:solidFill>
                <a:effectLst/>
                <a:latin typeface="Segoe UI" pitchFamily="34" charset="0"/>
                <a:ea typeface="ＭＳ Ｐゴシック" pitchFamily="-60" charset="-128"/>
                <a:cs typeface="+mn-cs"/>
              </a:rPr>
              <a:t> את נושא הפרטיות ועוברים לסוגיה מרכזית חשובה אחרת – התנהגות חברית ברשת – הפוכה מבריונות רשת. </a:t>
            </a:r>
            <a:endParaRPr lang="he-IL" sz="1100" b="1" u="sng" kern="1200" dirty="0" smtClean="0">
              <a:solidFill>
                <a:schemeClr val="tx1"/>
              </a:solidFill>
              <a:effectLst/>
              <a:latin typeface="Segoe UI" pitchFamily="34" charset="0"/>
              <a:ea typeface="ＭＳ Ｐゴシック" pitchFamily="-60" charset="-128"/>
              <a:cs typeface="+mn-cs"/>
            </a:endParaRPr>
          </a:p>
          <a:p>
            <a:pPr algn="r" rtl="1"/>
            <a:r>
              <a:rPr lang="he-IL" sz="1100" b="0" kern="1200" dirty="0" smtClean="0">
                <a:solidFill>
                  <a:schemeClr val="tx1"/>
                </a:solidFill>
                <a:effectLst/>
                <a:latin typeface="Segoe UI" pitchFamily="34" charset="0"/>
                <a:ea typeface="ＭＳ Ｐゴシック" pitchFamily="-60" charset="-128"/>
                <a:cs typeface="+mn-cs"/>
              </a:rPr>
              <a:t>הרלוונטיות של שלוש הסליידים הבאים תלויה</a:t>
            </a:r>
            <a:r>
              <a:rPr lang="he-IL" sz="1100" b="0" kern="1200" baseline="0" dirty="0" smtClean="0">
                <a:solidFill>
                  <a:schemeClr val="tx1"/>
                </a:solidFill>
                <a:effectLst/>
                <a:latin typeface="Segoe UI" pitchFamily="34" charset="0"/>
                <a:ea typeface="ＭＳ Ｐゴシック" pitchFamily="-60" charset="-128"/>
                <a:cs typeface="+mn-cs"/>
              </a:rPr>
              <a:t> שוב במידת הנוכחות של הילדים ברשתות החברתיות (פייסבוק, ווטסאפ). הפעל שיקול דעת בנוגע למסרים בצידו השמאלי של המסך ורכך אותם, שלא חלילה ניתן רעיונות לילדים.</a:t>
            </a:r>
          </a:p>
          <a:p>
            <a:pPr algn="r" rtl="1"/>
            <a:endParaRPr lang="he-IL" sz="1100" b="1" kern="1200" baseline="0" dirty="0" smtClean="0">
              <a:solidFill>
                <a:schemeClr val="tx1"/>
              </a:solidFill>
              <a:effectLst/>
              <a:latin typeface="Segoe UI" pitchFamily="34" charset="0"/>
              <a:ea typeface="ＭＳ Ｐゴシック" pitchFamily="-60" charset="-128"/>
              <a:cs typeface="+mn-cs"/>
            </a:endParaRPr>
          </a:p>
          <a:p>
            <a:pPr algn="r" rtl="1"/>
            <a:r>
              <a:rPr lang="he-IL" sz="1100" b="1" u="sng" kern="1200" baseline="0" dirty="0" smtClean="0">
                <a:solidFill>
                  <a:schemeClr val="tx1"/>
                </a:solidFill>
                <a:effectLst/>
                <a:latin typeface="Segoe UI" pitchFamily="34" charset="0"/>
                <a:ea typeface="ＭＳ Ｐゴシック" pitchFamily="-60" charset="-128"/>
                <a:cs typeface="+mn-cs"/>
              </a:rPr>
              <a:t>בסלייד הזה מה שחשוב הוא מסר 'כוחה של קבוצה</a:t>
            </a:r>
            <a:r>
              <a:rPr lang="he-IL" sz="1100" b="1" kern="1200" baseline="0" dirty="0" smtClean="0">
                <a:solidFill>
                  <a:schemeClr val="tx1"/>
                </a:solidFill>
                <a:effectLst/>
                <a:latin typeface="Segoe UI" pitchFamily="34" charset="0"/>
                <a:ea typeface="ＭＳ Ｐゴシック" pitchFamily="-60" charset="-128"/>
                <a:cs typeface="+mn-cs"/>
              </a:rPr>
              <a:t>'. אפשר ביחד לעשות דברים נפלאים ברשת כמו מה שקורה בצד ימין של המסך. מצד שני, צריך להסביר את הכח ההרסני שיכול להיות לקבוצה, אם היא מופנית כנגד מישהו. שונאת מישהו, מדירה מישהו וכו'.</a:t>
            </a:r>
            <a:endParaRPr lang="he-IL" sz="1100" b="1" kern="1200" dirty="0" smtClean="0">
              <a:solidFill>
                <a:schemeClr val="tx1"/>
              </a:solidFill>
              <a:effectLst/>
              <a:latin typeface="Segoe UI" pitchFamily="34" charset="0"/>
              <a:ea typeface="ＭＳ Ｐゴシック" pitchFamily="-60" charset="-128"/>
              <a:cs typeface="+mn-cs"/>
            </a:endParaRPr>
          </a:p>
          <a:p>
            <a:pPr algn="r" rtl="1"/>
            <a:endParaRPr lang="he-IL" sz="1100" b="1" kern="1200" dirty="0" smtClean="0">
              <a:solidFill>
                <a:schemeClr val="tx1"/>
              </a:solidFill>
              <a:effectLst/>
              <a:latin typeface="Segoe UI" pitchFamily="34" charset="0"/>
              <a:ea typeface="ＭＳ Ｐゴシック" pitchFamily="-60" charset="-128"/>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sz="1100" b="1" u="sng" kern="1200" dirty="0" smtClean="0">
                <a:solidFill>
                  <a:schemeClr val="tx1"/>
                </a:solidFill>
                <a:effectLst/>
                <a:latin typeface="Segoe UI" pitchFamily="34" charset="0"/>
                <a:ea typeface="ＭＳ Ｐゴシック" pitchFamily="-60" charset="-128"/>
                <a:cs typeface="+mn-cs"/>
              </a:rPr>
              <a:t>מצד ימין הסיפור של נואה כדוגמה לכוחה של הקבוצה כמעצים-</a:t>
            </a:r>
            <a:r>
              <a:rPr lang="he-IL" sz="1100" b="1" u="sng" kern="1200" baseline="0" dirty="0" smtClean="0">
                <a:solidFill>
                  <a:schemeClr val="tx1"/>
                </a:solidFill>
                <a:effectLst/>
                <a:latin typeface="Segoe UI" pitchFamily="34" charset="0"/>
                <a:ea typeface="ＭＳ Ｐゴシック" pitchFamily="-60" charset="-128"/>
                <a:cs typeface="+mn-cs"/>
              </a:rPr>
              <a:t> </a:t>
            </a:r>
          </a:p>
          <a:p>
            <a:pPr marL="0" marR="0" indent="0" algn="r" defTabSz="914400" rtl="1" eaLnBrk="1" fontAlgn="auto" latinLnBrk="0" hangingPunct="1">
              <a:lnSpc>
                <a:spcPct val="100000"/>
              </a:lnSpc>
              <a:spcBef>
                <a:spcPts val="0"/>
              </a:spcBef>
              <a:spcAft>
                <a:spcPts val="0"/>
              </a:spcAft>
              <a:buClrTx/>
              <a:buSzTx/>
              <a:buFontTx/>
              <a:buNone/>
              <a:tabLst/>
              <a:defRPr/>
            </a:pPr>
            <a:r>
              <a:rPr lang="he-IL" sz="1100" b="0" u="sng" kern="1200" dirty="0" smtClean="0">
                <a:solidFill>
                  <a:schemeClr val="tx1"/>
                </a:solidFill>
                <a:effectLst/>
                <a:latin typeface="Segoe UI" pitchFamily="34" charset="0"/>
                <a:ea typeface="ＭＳ Ｐゴシック" pitchFamily="-60" charset="-128"/>
                <a:cs typeface="+mn-cs"/>
              </a:rPr>
              <a:t>הסיפור של נואה מצד ימין - </a:t>
            </a:r>
            <a:r>
              <a:rPr lang="he-IL" sz="1100" b="1" kern="1200" dirty="0" smtClean="0">
                <a:solidFill>
                  <a:schemeClr val="tx1"/>
                </a:solidFill>
                <a:effectLst/>
                <a:latin typeface="Segoe UI" pitchFamily="34" charset="0"/>
                <a:ea typeface="ＭＳ Ｐゴシック" pitchFamily="-60" charset="-128"/>
                <a:cs typeface="+mn-cs"/>
              </a:rPr>
              <a:t>הכתבה המלאה</a:t>
            </a:r>
            <a:r>
              <a:rPr lang="en-US" sz="1100" b="1" kern="1200" dirty="0" smtClean="0">
                <a:solidFill>
                  <a:schemeClr val="tx1"/>
                </a:solidFill>
                <a:effectLst/>
                <a:latin typeface="Segoe UI" pitchFamily="34" charset="0"/>
                <a:ea typeface="ＭＳ Ｐゴシック" pitchFamily="-60" charset="-128"/>
                <a:cs typeface="+mn-cs"/>
              </a:rPr>
              <a:t>:</a:t>
            </a:r>
            <a:r>
              <a:rPr lang="he-IL" sz="1100" b="1" kern="1200" dirty="0" smtClean="0">
                <a:solidFill>
                  <a:schemeClr val="tx1"/>
                </a:solidFill>
                <a:effectLst/>
                <a:latin typeface="Segoe UI" pitchFamily="34" charset="0"/>
                <a:ea typeface="ＭＳ Ｐゴシック" pitchFamily="-60" charset="-128"/>
                <a:cs typeface="+mn-cs"/>
              </a:rPr>
              <a:t> </a:t>
            </a:r>
            <a:r>
              <a:rPr lang="he-IL" sz="1100" dirty="0" smtClean="0">
                <a:hlinkClick r:id="rId3"/>
              </a:rPr>
              <a:t>http://zone.walla.co.il/?w=%2F2805%2F2700022</a:t>
            </a:r>
            <a:endParaRPr lang="en-US" sz="1100" dirty="0" smtClean="0"/>
          </a:p>
          <a:p>
            <a:r>
              <a:rPr lang="he-IL" sz="1100" b="1" dirty="0" smtClean="0">
                <a:effectLst/>
              </a:rPr>
              <a:t>זוהי</a:t>
            </a:r>
            <a:r>
              <a:rPr lang="he-IL" sz="1100" b="1" baseline="0" dirty="0" smtClean="0">
                <a:effectLst/>
              </a:rPr>
              <a:t> דוגמה לכוחה של קבוצה בהיבט החיובי והמעצים. איך קבוצה גדולה של אנשים יכולים להשפיע לטובה על אדם מסויים ולעשות מעשים טובים. הסיפור הוא כדלקמן: </a:t>
            </a:r>
            <a:r>
              <a:rPr lang="he-IL" sz="1100" b="1" dirty="0" smtClean="0">
                <a:effectLst/>
              </a:rPr>
              <a:t>ילד בן 4 מארה"ב לא היה מוכן להרכיב משקפיים, ועשרות אלפי גולשי פייסבוק התגייסו כדי לשכנע אותו שמשקפיים זה מגניב</a:t>
            </a:r>
          </a:p>
          <a:p>
            <a:r>
              <a:rPr lang="he-IL" sz="1100" dirty="0" smtClean="0">
                <a:effectLst/>
              </a:rPr>
              <a:t>אימא של נואה פישר בן ה-4 הייתה אובדת עצות: הרופא פסק שהילד זקוק למשקפיים, אבל נואה בכה וטען שכולם יצחקו עליו אם הוא ירכיב משקפיים. כדי לנחם אותו, פתחה האם לינדזי עמוד פייסבוק בשם "</a:t>
            </a:r>
            <a:r>
              <a:rPr lang="he-IL" sz="1100" dirty="0" smtClean="0">
                <a:effectLst/>
                <a:hlinkClick r:id="rId4"/>
              </a:rPr>
              <a:t>משקפיים לנואה</a:t>
            </a:r>
            <a:r>
              <a:rPr lang="he-IL" sz="1100" dirty="0" smtClean="0">
                <a:effectLst/>
              </a:rPr>
              <a:t>", ובו ביקשה מגולשים להעלות תמונות שלהם עם משקפיים, כדי להראות לנואה שהשד לא כל כך נורא.</a:t>
            </a:r>
          </a:p>
          <a:p>
            <a:pPr algn="r" rtl="1"/>
            <a:r>
              <a:rPr lang="he-IL" sz="1100" dirty="0" smtClean="0">
                <a:effectLst/>
              </a:rPr>
              <a:t>בתוך מספר ימים הפך עמוד הפייסבוק ללהיט ויראלי חוצה יבשות. נכון לרגע זה חברים בעמוד כמעט 88 אלף גולשים, והתמונות לא מפסיקות לזרום: גולשים מצטלמים עם המשקפיים שלהם, מצלמים את ילדיהם עם משקפיים, את הכלבים שלהם עם משקפיים, מעלים תמונות של סלבס עם משקפיים, וכולם מעודדים את נואה וכותבים לו ש"משקפיים זה ממש מגניב!" ו"אתה נראה מקסים עם המשקפיים שלך!"</a:t>
            </a:r>
          </a:p>
          <a:p>
            <a:pPr algn="r" rtl="1"/>
            <a:endParaRPr lang="he-IL" sz="1100" b="1" kern="1200" dirty="0" smtClean="0">
              <a:solidFill>
                <a:schemeClr val="tx1"/>
              </a:solidFill>
              <a:effectLst/>
              <a:latin typeface="Segoe UI" pitchFamily="34" charset="0"/>
              <a:ea typeface="ＭＳ Ｐゴシック" pitchFamily="-60" charset="-128"/>
              <a:cs typeface="+mn-cs"/>
            </a:endParaRPr>
          </a:p>
          <a:p>
            <a:pPr algn="r" rtl="1"/>
            <a:r>
              <a:rPr lang="he-IL" sz="1100" b="1" u="sng" kern="1200" dirty="0" smtClean="0">
                <a:solidFill>
                  <a:schemeClr val="tx1"/>
                </a:solidFill>
                <a:effectLst/>
                <a:latin typeface="Segoe UI" pitchFamily="34" charset="0"/>
                <a:ea typeface="ＭＳ Ｐゴシック" pitchFamily="-60" charset="-128"/>
                <a:cs typeface="+mn-cs"/>
              </a:rPr>
              <a:t>מצד</a:t>
            </a:r>
            <a:r>
              <a:rPr lang="he-IL" sz="1100" b="1" u="sng" kern="1200" baseline="0" dirty="0" smtClean="0">
                <a:solidFill>
                  <a:schemeClr val="tx1"/>
                </a:solidFill>
                <a:effectLst/>
                <a:latin typeface="Segoe UI" pitchFamily="34" charset="0"/>
                <a:ea typeface="ＭＳ Ｐゴシック" pitchFamily="-60" charset="-128"/>
                <a:cs typeface="+mn-cs"/>
              </a:rPr>
              <a:t> שמאל זוהי דוגמא לכוחה של קבוצה בהיבט ההרסני</a:t>
            </a:r>
            <a:r>
              <a:rPr lang="he-IL" sz="1100" b="1" kern="1200" baseline="0" dirty="0" smtClean="0">
                <a:solidFill>
                  <a:schemeClr val="tx1"/>
                </a:solidFill>
                <a:effectLst/>
                <a:latin typeface="Segoe UI" pitchFamily="34" charset="0"/>
                <a:ea typeface="ＭＳ Ｐゴシック" pitchFamily="-60" charset="-128"/>
                <a:cs typeface="+mn-cs"/>
              </a:rPr>
              <a:t>: </a:t>
            </a:r>
          </a:p>
          <a:p>
            <a:pPr algn="r" rtl="1"/>
            <a:r>
              <a:rPr lang="he-IL" sz="1100" b="0" kern="1200" baseline="0" dirty="0" smtClean="0">
                <a:solidFill>
                  <a:schemeClr val="tx1"/>
                </a:solidFill>
                <a:effectLst/>
                <a:latin typeface="Segoe UI" pitchFamily="34" charset="0"/>
                <a:ea typeface="ＭＳ Ｐゴシック" pitchFamily="-60" charset="-128"/>
                <a:cs typeface="+mn-cs"/>
              </a:rPr>
              <a:t>ילדים פותחים קבוצות שנאה כנגד ילדים ומורים. אך לא רק בפייסבוק גם בוואטצאפ. שימו לב שיש תמונה נוספת בשקף של קבוצת שנאה כנגד מורה בוואטצאפ. </a:t>
            </a:r>
          </a:p>
          <a:p>
            <a:pPr algn="r" rtl="1"/>
            <a:r>
              <a:rPr lang="he-IL" sz="1100" b="1" kern="1200" dirty="0" smtClean="0">
                <a:solidFill>
                  <a:schemeClr val="tx1"/>
                </a:solidFill>
                <a:effectLst/>
                <a:latin typeface="Segoe UI" pitchFamily="34" charset="0"/>
                <a:ea typeface="ＭＳ Ｐゴシック" pitchFamily="-60" charset="-128"/>
                <a:cs typeface="+mn-cs"/>
              </a:rPr>
              <a:t>קבוצות שנאה </a:t>
            </a:r>
            <a:r>
              <a:rPr lang="he-IL" sz="1100" kern="1200" dirty="0" smtClean="0">
                <a:solidFill>
                  <a:schemeClr val="tx1"/>
                </a:solidFill>
                <a:effectLst/>
                <a:latin typeface="Segoe UI" pitchFamily="34" charset="0"/>
                <a:ea typeface="ＭＳ Ｐゴシック" pitchFamily="-60" charset="-128"/>
                <a:cs typeface="+mn-cs"/>
              </a:rPr>
              <a:t>הופכות לצערנו לפופולאריות מאוד. אנשים מצטרפים אליהן בלייק אחד ולא מבינים את ההשפעה של כל לייק. גלעד האן ממחיש זאת באמצעות שתי</a:t>
            </a:r>
            <a:r>
              <a:rPr lang="he-IL" sz="1100" kern="1200" baseline="0" dirty="0" smtClean="0">
                <a:solidFill>
                  <a:schemeClr val="tx1"/>
                </a:solidFill>
                <a:effectLst/>
                <a:latin typeface="Segoe UI" pitchFamily="34" charset="0"/>
                <a:ea typeface="ＭＳ Ｐゴシック" pitchFamily="-60" charset="-128"/>
                <a:cs typeface="+mn-cs"/>
              </a:rPr>
              <a:t> הדוגמאות מטה:</a:t>
            </a:r>
            <a:r>
              <a:rPr lang="he-IL" sz="1100" kern="1200" dirty="0" smtClean="0">
                <a:solidFill>
                  <a:schemeClr val="tx1"/>
                </a:solidFill>
                <a:effectLst/>
                <a:latin typeface="Segoe UI" pitchFamily="34" charset="0"/>
                <a:ea typeface="ＭＳ Ｐゴシック" pitchFamily="-60" charset="-128"/>
                <a:cs typeface="+mn-cs"/>
              </a:rPr>
              <a:t> </a:t>
            </a:r>
          </a:p>
          <a:p>
            <a:pPr algn="r" rtl="1"/>
            <a:endParaRPr lang="he-IL" sz="1100" b="1" kern="1200" dirty="0" smtClean="0">
              <a:solidFill>
                <a:schemeClr val="tx1"/>
              </a:solidFill>
              <a:effectLst/>
              <a:latin typeface="Segoe UI" pitchFamily="34" charset="0"/>
              <a:ea typeface="ＭＳ Ｐゴシック" pitchFamily="-60" charset="-128"/>
              <a:cs typeface="+mn-cs"/>
            </a:endParaRPr>
          </a:p>
          <a:p>
            <a:pPr algn="r" rtl="1"/>
            <a:r>
              <a:rPr lang="he-IL" sz="1100" b="1" u="sng" kern="1200" dirty="0" smtClean="0">
                <a:solidFill>
                  <a:schemeClr val="tx1"/>
                </a:solidFill>
                <a:effectLst/>
                <a:latin typeface="Segoe UI" pitchFamily="34" charset="0"/>
                <a:ea typeface="ＭＳ Ｐゴシック" pitchFamily="-60" charset="-128"/>
                <a:cs typeface="+mn-cs"/>
              </a:rPr>
              <a:t>2 דוגמאות להעברת</a:t>
            </a:r>
            <a:r>
              <a:rPr lang="he-IL" sz="1100" b="1" u="sng" kern="1200" baseline="0" dirty="0" smtClean="0">
                <a:solidFill>
                  <a:schemeClr val="tx1"/>
                </a:solidFill>
                <a:effectLst/>
                <a:latin typeface="Segoe UI" pitchFamily="34" charset="0"/>
                <a:ea typeface="ＭＳ Ｐゴシック" pitchFamily="-60" charset="-128"/>
                <a:cs typeface="+mn-cs"/>
              </a:rPr>
              <a:t> התחושה שלייק אחד מצטבר למשהו הרסני :</a:t>
            </a:r>
          </a:p>
          <a:p>
            <a:pPr algn="r" rtl="1"/>
            <a:r>
              <a:rPr lang="he-IL" sz="1100" b="1" u="sng" kern="1200" dirty="0" smtClean="0">
                <a:solidFill>
                  <a:schemeClr val="tx1"/>
                </a:solidFill>
                <a:effectLst/>
                <a:latin typeface="Segoe UI" pitchFamily="34" charset="0"/>
                <a:ea typeface="ＭＳ Ｐゴシック" pitchFamily="-60" charset="-128"/>
                <a:cs typeface="+mn-cs"/>
              </a:rPr>
              <a:t>(1) מי לא יפול מהכיסא מ400 דחיפות</a:t>
            </a:r>
            <a:r>
              <a:rPr lang="he-IL" sz="1100" b="1" u="sng" kern="1200" baseline="0" dirty="0" smtClean="0">
                <a:solidFill>
                  <a:schemeClr val="tx1"/>
                </a:solidFill>
                <a:effectLst/>
                <a:latin typeface="Segoe UI" pitchFamily="34" charset="0"/>
                <a:ea typeface="ＭＳ Ｐゴシック" pitchFamily="-60" charset="-128"/>
                <a:cs typeface="+mn-cs"/>
              </a:rPr>
              <a:t> קטנות?</a:t>
            </a:r>
            <a:r>
              <a:rPr lang="he-IL" sz="1100" kern="1200" dirty="0" smtClean="0">
                <a:solidFill>
                  <a:schemeClr val="tx1"/>
                </a:solidFill>
                <a:effectLst/>
                <a:latin typeface="Segoe UI" pitchFamily="34" charset="0"/>
                <a:ea typeface="ＭＳ Ｐゴシック" pitchFamily="-60" charset="-128"/>
                <a:cs typeface="+mn-cs"/>
              </a:rPr>
              <a:t>- דמיינו את עצמכם עומדים ומקבלים דחיפה קלה ממישהו שרוצה להזיק לכם. סביר להניח שזה לא ישפיע עליכם יותר מדי. </a:t>
            </a:r>
            <a:r>
              <a:rPr lang="he-IL" sz="1100" b="1" kern="1200" dirty="0" smtClean="0">
                <a:solidFill>
                  <a:schemeClr val="tx1"/>
                </a:solidFill>
                <a:effectLst/>
                <a:latin typeface="Segoe UI" pitchFamily="34" charset="0"/>
                <a:ea typeface="ＭＳ Ｐゴシック" pitchFamily="-60" charset="-128"/>
                <a:cs typeface="+mn-cs"/>
              </a:rPr>
              <a:t>אבל ברגע שיש 100 אנשים שדוחפים אתכם, זה משהו שכבר יכול להפיל אתכם</a:t>
            </a:r>
            <a:r>
              <a:rPr lang="he-IL" sz="1100" kern="1200" dirty="0" smtClean="0">
                <a:solidFill>
                  <a:schemeClr val="tx1"/>
                </a:solidFill>
                <a:effectLst/>
                <a:latin typeface="Segoe UI" pitchFamily="34" charset="0"/>
                <a:ea typeface="ＭＳ Ｐゴシック" pitchFamily="-60" charset="-128"/>
                <a:cs typeface="+mn-cs"/>
              </a:rPr>
              <a:t>. כל לייק על קבוצת שנאה היא דחיפה קטנה וביחד זה מצטבר לפגיעה קשה שיכולה להוביל להשלכות חמורות. ממקרים של אלימות, התאבדות בני נוער ועוד – דברים שכבר קרו לצערנו בארץ ובעולם. חשוב להבין שקבוצות שנאה חייבים מיד לדווח עליהן. קודם כל לא להצטרף לקבוצה, ואז לדווח (</a:t>
            </a:r>
            <a:r>
              <a:rPr lang="en-US" sz="1100" kern="1200" dirty="0" smtClean="0">
                <a:solidFill>
                  <a:schemeClr val="tx1"/>
                </a:solidFill>
                <a:effectLst/>
                <a:latin typeface="Segoe UI" pitchFamily="34" charset="0"/>
                <a:ea typeface="ＭＳ Ｐゴシック" pitchFamily="-60" charset="-128"/>
                <a:cs typeface="+mn-cs"/>
              </a:rPr>
              <a:t>REPORT</a:t>
            </a:r>
            <a:r>
              <a:rPr lang="he-IL" sz="1100" kern="1200" dirty="0" smtClean="0">
                <a:solidFill>
                  <a:schemeClr val="tx1"/>
                </a:solidFill>
                <a:effectLst/>
                <a:latin typeface="Segoe UI" pitchFamily="34" charset="0"/>
                <a:ea typeface="ＭＳ Ｐゴシック" pitchFamily="-60" charset="-128"/>
                <a:cs typeface="+mn-cs"/>
              </a:rPr>
              <a:t>), ובנוסף לפנות למישהו בוגר ואחראי. לא להישאר אדישים. חייבים לדווח. חייבים לעצור את זה.</a:t>
            </a:r>
          </a:p>
          <a:p>
            <a:pPr algn="r" rtl="1"/>
            <a:endParaRPr lang="he-IL" sz="1100" b="1" u="sng" kern="1200" dirty="0" smtClean="0">
              <a:solidFill>
                <a:schemeClr val="tx1"/>
              </a:solidFill>
              <a:effectLst/>
              <a:latin typeface="Segoe UI" pitchFamily="34" charset="0"/>
              <a:ea typeface="ＭＳ Ｐゴシック" pitchFamily="-60" charset="-128"/>
              <a:cs typeface="+mn-cs"/>
            </a:endParaRPr>
          </a:p>
          <a:p>
            <a:pPr algn="r" rtl="1"/>
            <a:r>
              <a:rPr lang="he-IL" sz="1100" b="1" u="sng" kern="1200" baseline="0" dirty="0" smtClean="0">
                <a:solidFill>
                  <a:schemeClr val="tx1"/>
                </a:solidFill>
                <a:effectLst/>
                <a:latin typeface="Segoe UI" pitchFamily="34" charset="0"/>
                <a:ea typeface="ＭＳ Ｐゴシック" pitchFamily="-60" charset="-128"/>
                <a:cs typeface="+mn-cs"/>
              </a:rPr>
              <a:t>(2) מה יקרה אם נדפוק מסמר אחד על הקיר... ומה אם נדפוק 400?: </a:t>
            </a:r>
            <a:r>
              <a:rPr lang="he-IL" sz="1100" b="0" u="none" kern="1200" baseline="0" dirty="0" smtClean="0">
                <a:solidFill>
                  <a:schemeClr val="tx1"/>
                </a:solidFill>
                <a:effectLst/>
                <a:latin typeface="Segoe UI" pitchFamily="34" charset="0"/>
                <a:ea typeface="ＭＳ Ｐゴシック" pitchFamily="-60" charset="-128"/>
                <a:cs typeface="+mn-cs"/>
              </a:rPr>
              <a:t> אנא שאלו את הילדים </a:t>
            </a:r>
            <a:r>
              <a:rPr lang="he-IL" sz="1100" kern="1200" baseline="0" dirty="0" smtClean="0">
                <a:solidFill>
                  <a:schemeClr val="tx1"/>
                </a:solidFill>
                <a:effectLst/>
                <a:latin typeface="Segoe UI" pitchFamily="34" charset="0"/>
                <a:ea typeface="ＭＳ Ｐゴシック" pitchFamily="-60" charset="-128"/>
                <a:cs typeface="+mn-cs"/>
              </a:rPr>
              <a:t>'מה יקרה אם נדפוק מסמר על הקיר'- יהיה חור קטן (לשאול את הילדים שיענו לכם). מה יקרה אם נדפוק עשרים מסמרים- יהיה חור גדול. ומה יקרה אם נדפוק 400 מסמרים: הקיר יתמוטט. </a:t>
            </a:r>
            <a:endParaRPr lang="en-US" sz="1100" kern="1200" dirty="0" smtClean="0">
              <a:solidFill>
                <a:schemeClr val="tx1"/>
              </a:solidFill>
              <a:effectLst/>
              <a:latin typeface="Segoe UI" pitchFamily="34" charset="0"/>
              <a:ea typeface="ＭＳ Ｐゴシック" pitchFamily="-60" charset="-128"/>
              <a:cs typeface="+mn-cs"/>
            </a:endParaRPr>
          </a:p>
          <a:p>
            <a:pPr algn="r"/>
            <a:endParaRPr lang="he-IL" dirty="0" smtClean="0"/>
          </a:p>
          <a:p>
            <a:pPr algn="r"/>
            <a:r>
              <a:rPr lang="he-IL" b="1" u="sng" dirty="0" smtClean="0"/>
              <a:t>עליכם</a:t>
            </a:r>
            <a:r>
              <a:rPr lang="he-IL" b="1" u="sng" baseline="0" dirty="0" smtClean="0"/>
              <a:t> להעביר להם מסר ברור מהשקף הזה</a:t>
            </a:r>
            <a:r>
              <a:rPr lang="he-IL" b="1" baseline="0" dirty="0" smtClean="0"/>
              <a:t>: "האחר הוא אני. היום זה חבר ומחר זה אתם".</a:t>
            </a:r>
          </a:p>
          <a:p>
            <a:pPr algn="r"/>
            <a:r>
              <a:rPr lang="he-IL" b="1" baseline="0" dirty="0" smtClean="0"/>
              <a:t>אל תעשה לחברך מה ששנוא עליך!</a:t>
            </a:r>
            <a:endParaRPr lang="en-US" b="1" dirty="0"/>
          </a:p>
        </p:txBody>
      </p:sp>
      <p:sp>
        <p:nvSpPr>
          <p:cNvPr id="4" name="Slide Number Placeholder 3"/>
          <p:cNvSpPr>
            <a:spLocks noGrp="1"/>
          </p:cNvSpPr>
          <p:nvPr>
            <p:ph type="sldNum" sz="quarter" idx="10"/>
          </p:nvPr>
        </p:nvSpPr>
        <p:spPr/>
        <p:txBody>
          <a:bodyPr/>
          <a:lstStyle/>
          <a:p>
            <a:fld id="{E1A0FAF0-8526-4CFE-A8F4-7A1168856F11}"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59842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מציין מיקום של תמונת שקופית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20483" name="מציין מיקום של הערות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he-IL" baseline="0" dirty="0" smtClean="0"/>
              <a:t>הערה למדריך – השקף כולל מספר שאלות שנכנסות אחת אחרי השניה עם הקלקה. כל שאלה מציפה עוד רובד שנוגע לנוכחות של הילדים ברשת. הצג את השאלות ובקש מהילדים להרים את היד כשהמסר על המסך נכון לגביהם.</a:t>
            </a:r>
          </a:p>
          <a:p>
            <a:pPr>
              <a:spcBef>
                <a:spcPct val="0"/>
              </a:spcBef>
            </a:pPr>
            <a:endParaRPr lang="he-IL" baseline="0" dirty="0" smtClean="0"/>
          </a:p>
          <a:p>
            <a:pPr>
              <a:spcBef>
                <a:spcPct val="0"/>
              </a:spcBef>
            </a:pPr>
            <a:r>
              <a:rPr lang="he-IL" baseline="0" dirty="0" smtClean="0"/>
              <a:t>מטרת שקף זה היא לעורר את הכיתה,  להראות את  המגמות ולהמחיש שכולם למעשה "חיים" ברשת.</a:t>
            </a:r>
          </a:p>
          <a:p>
            <a:pPr>
              <a:spcBef>
                <a:spcPct val="0"/>
              </a:spcBef>
            </a:pPr>
            <a:r>
              <a:rPr lang="he-IL" baseline="0" dirty="0" smtClean="0"/>
              <a:t>סביר להניח שתגלה שרבים מהילדים מבלים הרבה זמן מול המסך שלהם, מתחברים אליו כשהם מגיעים הביתה. </a:t>
            </a:r>
          </a:p>
          <a:p>
            <a:pPr>
              <a:spcBef>
                <a:spcPct val="0"/>
              </a:spcBef>
            </a:pPr>
            <a:r>
              <a:rPr lang="he-IL" baseline="0" dirty="0" smtClean="0"/>
              <a:t>חשוב לדבר על "מסך"- כי זה מתייחס גם למחשב, גם לטאבלט וגם לסמארטפון. </a:t>
            </a:r>
          </a:p>
          <a:p>
            <a:pPr>
              <a:spcBef>
                <a:spcPct val="0"/>
              </a:spcBef>
            </a:pPr>
            <a:endParaRPr lang="he-IL" baseline="0" dirty="0" smtClean="0"/>
          </a:p>
          <a:p>
            <a:pPr>
              <a:spcBef>
                <a:spcPct val="0"/>
              </a:spcBef>
            </a:pPr>
            <a:endParaRPr lang="he-IL" baseline="0" dirty="0" smtClean="0"/>
          </a:p>
        </p:txBody>
      </p:sp>
      <p:sp>
        <p:nvSpPr>
          <p:cNvPr id="20484" name="מציין מיקום של מספר שקופית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D93506-CC4D-4F0F-96E4-E6B7BDF4C303}" type="slidenum">
              <a:rPr lang="he-IL"/>
              <a:pPr fontAlgn="base">
                <a:spcBef>
                  <a:spcPct val="0"/>
                </a:spcBef>
                <a:spcAft>
                  <a:spcPct val="0"/>
                </a:spcAft>
              </a:pPr>
              <a:t>2</a:t>
            </a:fld>
            <a:endParaRPr lang="he-IL"/>
          </a:p>
        </p:txBody>
      </p:sp>
    </p:spTree>
    <p:extLst>
      <p:ext uri="{BB962C8B-B14F-4D97-AF65-F5344CB8AC3E}">
        <p14:creationId xmlns:p14="http://schemas.microsoft.com/office/powerpoint/2010/main" val="2812184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endParaRPr lang="he-IL" sz="1200" u="sng" kern="1200" dirty="0" smtClean="0">
              <a:solidFill>
                <a:schemeClr val="tx1"/>
              </a:solidFill>
              <a:effectLst/>
              <a:latin typeface="+mn-lt"/>
              <a:ea typeface="+mn-ea"/>
              <a:cs typeface="+mn-cs"/>
            </a:endParaRPr>
          </a:p>
          <a:p>
            <a:r>
              <a:rPr lang="he-IL" b="1" u="sng" dirty="0" smtClean="0"/>
              <a:t>מצד ימין אנחנו</a:t>
            </a:r>
            <a:r>
              <a:rPr lang="he-IL" b="1" u="sng" baseline="0" dirty="0" smtClean="0"/>
              <a:t> עדיין בדוגמה של כוחה של קבוצה בצד המעצים: אנא שימו לב שיש כאן סרט שצריך להקרין (העקרבים בים)</a:t>
            </a:r>
            <a:endParaRPr lang="he-IL" b="1" u="sng"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he-IL" b="0" dirty="0" smtClean="0"/>
              <a:t>לינק לסרט כוחה של קבוצה על הצד המעצים: </a:t>
            </a:r>
            <a:r>
              <a:rPr lang="en-US" sz="1200" u="sng" kern="1200" dirty="0" smtClean="0">
                <a:solidFill>
                  <a:schemeClr val="tx1"/>
                </a:solidFill>
                <a:effectLst/>
                <a:latin typeface="+mn-lt"/>
                <a:ea typeface="+mn-ea"/>
                <a:cs typeface="+mn-cs"/>
                <a:hlinkClick r:id="rId3"/>
              </a:rPr>
              <a:t>http://www.youtube.com/watch?v=RQtFp3wY0SQ&amp;list=UUGsYbOCrhbPWwqzMQ6QGp4A&amp;index=1&amp;feature=plcp</a:t>
            </a:r>
            <a:endParaRPr lang="he-IL" sz="1200" u="sng" kern="1200" dirty="0" smtClean="0">
              <a:solidFill>
                <a:schemeClr val="tx1"/>
              </a:solidFill>
              <a:effectLst/>
              <a:latin typeface="+mn-lt"/>
              <a:ea typeface="+mn-ea"/>
              <a:cs typeface="+mn-cs"/>
            </a:endParaRPr>
          </a:p>
          <a:p>
            <a:endParaRPr lang="he-IL" b="0" dirty="0" smtClean="0"/>
          </a:p>
          <a:p>
            <a:r>
              <a:rPr lang="he-IL" b="0" dirty="0" smtClean="0"/>
              <a:t>אנא חדדו את הסימנים שיבינו.</a:t>
            </a:r>
            <a:r>
              <a:rPr lang="he-IL" b="0" baseline="0" dirty="0" smtClean="0"/>
              <a:t> מצטרפים לקבוצה חיובית וחוסמים ומדווחים על קבוצה שלילית. </a:t>
            </a:r>
          </a:p>
          <a:p>
            <a:r>
              <a:rPr lang="he-IL" b="0" baseline="0" dirty="0" smtClean="0"/>
              <a:t>אין אפשרות של התעלמות! </a:t>
            </a:r>
          </a:p>
          <a:p>
            <a:r>
              <a:rPr lang="he-IL" b="0" baseline="0" dirty="0" smtClean="0"/>
              <a:t>לא עומדים מן הצד כשמישהו אחר נפגע.</a:t>
            </a:r>
            <a:r>
              <a:rPr lang="he-IL" b="0" dirty="0" smtClean="0"/>
              <a:t> </a:t>
            </a:r>
          </a:p>
          <a:p>
            <a:endParaRPr lang="he-IL" dirty="0" smtClean="0"/>
          </a:p>
          <a:p>
            <a:endParaRPr lang="he-IL" dirty="0" smtClean="0"/>
          </a:p>
          <a:p>
            <a:r>
              <a:rPr lang="he-IL" dirty="0" smtClean="0"/>
              <a:t>קבוצות שנאה וקבוצות פוגעניות רווחות ברשת.  המסר שלנו לילדים</a:t>
            </a:r>
            <a:r>
              <a:rPr lang="he-IL" baseline="0" dirty="0" smtClean="0"/>
              <a:t> </a:t>
            </a:r>
            <a:r>
              <a:rPr lang="he-IL" dirty="0" smtClean="0"/>
              <a:t>הוא שלא יתעלמו.</a:t>
            </a:r>
            <a:r>
              <a:rPr lang="he-IL" baseline="0" dirty="0" smtClean="0"/>
              <a:t> </a:t>
            </a:r>
            <a:r>
              <a:rPr lang="he-IL" dirty="0" smtClean="0"/>
              <a:t>כמובן אל תצטרפו אלא דווחו על קבוצה אשר פוגעת באנשים אחרים ואין בה כל טוב.</a:t>
            </a:r>
          </a:p>
          <a:p>
            <a:r>
              <a:rPr lang="he-IL" dirty="0" smtClean="0"/>
              <a:t>הציעו</a:t>
            </a:r>
            <a:r>
              <a:rPr lang="he-IL" baseline="0" dirty="0" smtClean="0"/>
              <a:t> לילדים להיכנס לרגע אחד  לנעליהם של מושאי השנאה בקבוצה. </a:t>
            </a:r>
          </a:p>
          <a:p>
            <a:r>
              <a:rPr lang="he-IL" baseline="0" dirty="0" smtClean="0"/>
              <a:t>ושוב חזרו על המסר" היום זה חבר ומחר זה אתם". זה מתחבר לנושא השנתי שלהם במערכת החינוך – האחר הוא אני.</a:t>
            </a:r>
          </a:p>
          <a:p>
            <a:endParaRPr lang="he-IL" baseline="0" dirty="0" smtClean="0"/>
          </a:p>
          <a:p>
            <a:endParaRPr lang="he-IL" dirty="0"/>
          </a:p>
        </p:txBody>
      </p:sp>
      <p:sp>
        <p:nvSpPr>
          <p:cNvPr id="4" name="Slide Number Placeholder 3"/>
          <p:cNvSpPr>
            <a:spLocks noGrp="1"/>
          </p:cNvSpPr>
          <p:nvPr>
            <p:ph type="sldNum" sz="quarter" idx="10"/>
          </p:nvPr>
        </p:nvSpPr>
        <p:spPr/>
        <p:txBody>
          <a:bodyPr/>
          <a:lstStyle/>
          <a:p>
            <a:fld id="{3AE660C4-2FCC-4A39-8D20-3B2B0F23F1CA}" type="slidenum">
              <a:rPr lang="he-IL" smtClean="0"/>
              <a:t>20</a:t>
            </a:fld>
            <a:endParaRPr lang="he-IL"/>
          </a:p>
        </p:txBody>
      </p:sp>
    </p:spTree>
    <p:extLst>
      <p:ext uri="{BB962C8B-B14F-4D97-AF65-F5344CB8AC3E}">
        <p14:creationId xmlns:p14="http://schemas.microsoft.com/office/powerpoint/2010/main" val="1861284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100" b="1" u="sng" kern="1200" dirty="0" smtClean="0">
                <a:solidFill>
                  <a:schemeClr val="tx1"/>
                </a:solidFill>
                <a:effectLst/>
                <a:latin typeface="Segoe UI" pitchFamily="34" charset="0"/>
                <a:ea typeface="ＭＳ Ｐゴシック" pitchFamily="-60" charset="-128"/>
                <a:cs typeface="+mn-cs"/>
              </a:rPr>
              <a:t>דיווח זו לא הלשנה, זו חברות, זו התנהגות אחראית, זה הדבר הנכון לעשות</a:t>
            </a:r>
            <a:r>
              <a:rPr lang="he-IL" sz="1100" kern="1200" dirty="0" smtClean="0">
                <a:solidFill>
                  <a:schemeClr val="tx1"/>
                </a:solidFill>
                <a:effectLst/>
                <a:latin typeface="Segoe UI" pitchFamily="34" charset="0"/>
                <a:ea typeface="ＭＳ Ｐゴシック" pitchFamily="-60" charset="-128"/>
                <a:cs typeface="+mn-cs"/>
              </a:rPr>
              <a:t>. </a:t>
            </a:r>
          </a:p>
          <a:p>
            <a:pPr algn="r" rtl="1"/>
            <a:endParaRPr lang="he-IL" sz="1100" kern="1200" dirty="0" smtClean="0">
              <a:solidFill>
                <a:schemeClr val="tx1"/>
              </a:solidFill>
              <a:effectLst/>
              <a:latin typeface="Segoe UI" pitchFamily="34" charset="0"/>
              <a:ea typeface="ＭＳ Ｐゴシック" pitchFamily="-60" charset="-128"/>
              <a:cs typeface="+mn-cs"/>
            </a:endParaRPr>
          </a:p>
          <a:p>
            <a:pPr algn="r" rtl="1"/>
            <a:r>
              <a:rPr lang="he-IL" sz="1100" b="1" kern="1200" dirty="0" smtClean="0">
                <a:solidFill>
                  <a:schemeClr val="tx1"/>
                </a:solidFill>
                <a:effectLst/>
                <a:latin typeface="Segoe UI" pitchFamily="34" charset="0"/>
                <a:ea typeface="ＭＳ Ｐゴシック" pitchFamily="-60" charset="-128"/>
                <a:cs typeface="+mn-cs"/>
              </a:rPr>
              <a:t>קבוצות שנאה אסורות בחוק וקל מאוד להוכיח השתתפות בקבוצה כזו</a:t>
            </a:r>
            <a:r>
              <a:rPr lang="he-IL" sz="1100" kern="1200" dirty="0" smtClean="0">
                <a:solidFill>
                  <a:schemeClr val="tx1"/>
                </a:solidFill>
                <a:effectLst/>
                <a:latin typeface="Segoe UI" pitchFamily="34" charset="0"/>
                <a:ea typeface="ＭＳ Ｐゴシック" pitchFamily="-60" charset="-128"/>
                <a:cs typeface="+mn-cs"/>
              </a:rPr>
              <a:t> (הכל מתועד בפייסבוק כל הזמן). ובוואטצאפ</a:t>
            </a:r>
            <a:r>
              <a:rPr lang="he-IL" sz="1100" kern="1200" baseline="0" dirty="0" smtClean="0">
                <a:solidFill>
                  <a:schemeClr val="tx1"/>
                </a:solidFill>
                <a:effectLst/>
                <a:latin typeface="Segoe UI" pitchFamily="34" charset="0"/>
                <a:ea typeface="ＭＳ Ｐゴシック" pitchFamily="-60" charset="-128"/>
                <a:cs typeface="+mn-cs"/>
              </a:rPr>
              <a:t> ניתן לקבל את מספרי הטלפון שהיו שותפים לעבירה והעבירו את התמונה או הסרטון המבזים אפילו אם העבירו רק לאדם אחד. </a:t>
            </a:r>
            <a:r>
              <a:rPr lang="he-IL" sz="1100" kern="1200" dirty="0" smtClean="0">
                <a:solidFill>
                  <a:schemeClr val="tx1"/>
                </a:solidFill>
                <a:effectLst/>
                <a:latin typeface="Segoe UI" pitchFamily="34" charset="0"/>
                <a:ea typeface="ＭＳ Ｐゴシック" pitchFamily="-60" charset="-128"/>
                <a:cs typeface="+mn-cs"/>
              </a:rPr>
              <a:t>קיימים מקרים של אחריות פלילית שננקטה עקב הצטרפות לקבוצות מהסוג הזה</a:t>
            </a:r>
            <a:r>
              <a:rPr lang="he-IL" sz="1100" kern="1200" baseline="0" dirty="0" smtClean="0">
                <a:solidFill>
                  <a:schemeClr val="tx1"/>
                </a:solidFill>
                <a:effectLst/>
                <a:latin typeface="Segoe UI" pitchFamily="34" charset="0"/>
                <a:ea typeface="ＭＳ Ｐゴシック" pitchFamily="-60" charset="-128"/>
                <a:cs typeface="+mn-cs"/>
              </a:rPr>
              <a:t>.</a:t>
            </a:r>
          </a:p>
          <a:p>
            <a:pPr algn="r" rtl="1"/>
            <a:endParaRPr lang="he-IL" sz="1100" kern="1200" baseline="0" dirty="0" smtClean="0">
              <a:solidFill>
                <a:schemeClr val="tx1"/>
              </a:solidFill>
              <a:effectLst/>
              <a:latin typeface="Segoe UI" pitchFamily="34" charset="0"/>
              <a:ea typeface="ＭＳ Ｐゴシック" pitchFamily="-60" charset="-128"/>
              <a:cs typeface="+mn-cs"/>
            </a:endParaRPr>
          </a:p>
          <a:p>
            <a:pPr algn="r" rtl="1"/>
            <a:r>
              <a:rPr lang="he-IL" sz="1100" b="1" u="sng" kern="1200" dirty="0" smtClean="0">
                <a:solidFill>
                  <a:schemeClr val="tx1"/>
                </a:solidFill>
                <a:effectLst/>
                <a:latin typeface="Segoe UI" pitchFamily="34" charset="0"/>
                <a:ea typeface="ＭＳ Ｐゴシック" pitchFamily="-60" charset="-128"/>
                <a:cs typeface="+mn-cs"/>
              </a:rPr>
              <a:t>צריך תמיד לזכור – לכל לייק קטן יכולה להיות השפעה גדולה, לרשת יש עוצמה וכח של קבוצה גדולה</a:t>
            </a:r>
            <a:r>
              <a:rPr lang="he-IL" sz="1100" kern="1200" dirty="0" smtClean="0">
                <a:solidFill>
                  <a:schemeClr val="tx1"/>
                </a:solidFill>
                <a:effectLst/>
                <a:latin typeface="Segoe UI" pitchFamily="34" charset="0"/>
                <a:ea typeface="ＭＳ Ｐゴシック" pitchFamily="-60" charset="-128"/>
                <a:cs typeface="+mn-cs"/>
              </a:rPr>
              <a:t>. </a:t>
            </a:r>
          </a:p>
          <a:p>
            <a:pPr algn="just" rtl="1"/>
            <a:r>
              <a:rPr lang="he-IL" sz="1100" kern="1200" dirty="0" smtClean="0">
                <a:solidFill>
                  <a:schemeClr val="tx1"/>
                </a:solidFill>
                <a:effectLst/>
                <a:latin typeface="Segoe UI" pitchFamily="34" charset="0"/>
                <a:ea typeface="ＭＳ Ｐゴシック" pitchFamily="-60" charset="-128"/>
                <a:cs typeface="+mn-cs"/>
              </a:rPr>
              <a:t>תמיד תעמידו את עצמכם בצד השני, איך הייתם מרגישים אם זה היה מופנה כלפיכם, איך הייתם מרגישים אם זו היתה התמונה שלכם.... אל תצטרפו לקבוצות כאלה ואם אתם רואים אחת כזו – יש לחסום אותה</a:t>
            </a:r>
            <a:r>
              <a:rPr lang="he-IL" sz="1100" kern="1200" baseline="0" dirty="0" smtClean="0">
                <a:solidFill>
                  <a:schemeClr val="tx1"/>
                </a:solidFill>
                <a:effectLst/>
                <a:latin typeface="Segoe UI" pitchFamily="34" charset="0"/>
                <a:ea typeface="ＭＳ Ｐゴシック" pitchFamily="-60" charset="-128"/>
                <a:cs typeface="+mn-cs"/>
              </a:rPr>
              <a:t> ו</a:t>
            </a:r>
            <a:r>
              <a:rPr lang="he-IL" sz="1100" kern="1200" dirty="0" smtClean="0">
                <a:solidFill>
                  <a:schemeClr val="tx1"/>
                </a:solidFill>
                <a:effectLst/>
                <a:latin typeface="Segoe UI" pitchFamily="34" charset="0"/>
                <a:ea typeface="ＭＳ Ｐゴシック" pitchFamily="-60" charset="-128"/>
                <a:cs typeface="+mn-cs"/>
              </a:rPr>
              <a:t>לדווח עליה במהירות.</a:t>
            </a:r>
            <a:r>
              <a:rPr lang="he-IL" sz="1100" kern="1200" baseline="0" dirty="0" smtClean="0">
                <a:solidFill>
                  <a:schemeClr val="tx1"/>
                </a:solidFill>
                <a:effectLst/>
                <a:latin typeface="Segoe UI" pitchFamily="34" charset="0"/>
                <a:ea typeface="ＭＳ Ｐゴシック" pitchFamily="-60" charset="-128"/>
                <a:cs typeface="+mn-cs"/>
              </a:rPr>
              <a:t> בצד שמאל של השקף רואים צילומי מסך של חסימת קבוצה בווטסאפ</a:t>
            </a:r>
            <a:r>
              <a:rPr lang="en-US" sz="1100" kern="1200" baseline="0" dirty="0" smtClean="0">
                <a:solidFill>
                  <a:schemeClr val="tx1"/>
                </a:solidFill>
                <a:effectLst/>
                <a:latin typeface="Segoe UI" pitchFamily="34" charset="0"/>
                <a:ea typeface="ＭＳ Ｐゴシック" pitchFamily="-60" charset="-128"/>
                <a:cs typeface="+mn-cs"/>
              </a:rPr>
              <a:t>;</a:t>
            </a:r>
            <a:r>
              <a:rPr lang="he-IL" sz="1100" kern="1200" baseline="0" dirty="0" smtClean="0">
                <a:solidFill>
                  <a:schemeClr val="tx1"/>
                </a:solidFill>
                <a:effectLst/>
                <a:latin typeface="Segoe UI" pitchFamily="34" charset="0"/>
                <a:ea typeface="ＭＳ Ｐゴシック" pitchFamily="-60" charset="-128"/>
                <a:cs typeface="+mn-cs"/>
              </a:rPr>
              <a:t> דיווח על עמוד של קבוצה פוגענית בפייסבוק</a:t>
            </a:r>
            <a:r>
              <a:rPr lang="en-US" sz="1100" kern="1200" baseline="0" dirty="0" smtClean="0">
                <a:solidFill>
                  <a:schemeClr val="tx1"/>
                </a:solidFill>
                <a:effectLst/>
                <a:latin typeface="Segoe UI" pitchFamily="34" charset="0"/>
                <a:ea typeface="ＭＳ Ｐゴシック" pitchFamily="-60" charset="-128"/>
                <a:cs typeface="+mn-cs"/>
              </a:rPr>
              <a:t>;</a:t>
            </a:r>
            <a:r>
              <a:rPr lang="he-IL" sz="1100" kern="1200" baseline="0" dirty="0" smtClean="0">
                <a:solidFill>
                  <a:schemeClr val="tx1"/>
                </a:solidFill>
                <a:effectLst/>
                <a:latin typeface="Segoe UI" pitchFamily="34" charset="0"/>
                <a:ea typeface="ＭＳ Ｐゴシック" pitchFamily="-60" charset="-128"/>
                <a:cs typeface="+mn-cs"/>
              </a:rPr>
              <a:t> דגל דווח על סרטון פוגעני ב- </a:t>
            </a:r>
            <a:r>
              <a:rPr lang="en-US" sz="1100" kern="1200" baseline="0" dirty="0" smtClean="0">
                <a:solidFill>
                  <a:schemeClr val="tx1"/>
                </a:solidFill>
                <a:effectLst/>
                <a:latin typeface="Segoe UI" pitchFamily="34" charset="0"/>
                <a:ea typeface="ＭＳ Ｐゴシック" pitchFamily="-60" charset="-128"/>
                <a:cs typeface="+mn-cs"/>
              </a:rPr>
              <a:t>YOUTUBE</a:t>
            </a:r>
            <a:r>
              <a:rPr lang="he-IL" sz="1100" kern="1200" baseline="0" dirty="0" smtClean="0">
                <a:solidFill>
                  <a:schemeClr val="tx1"/>
                </a:solidFill>
                <a:effectLst/>
                <a:latin typeface="Segoe UI" pitchFamily="34" charset="0"/>
                <a:ea typeface="ＭＳ Ｐゴシック" pitchFamily="-60" charset="-128"/>
                <a:cs typeface="+mn-cs"/>
              </a:rPr>
              <a:t> וכן דיווח באמצעות הכפתור האדום בדפדפן (</a:t>
            </a:r>
            <a:r>
              <a:rPr lang="he-IL" sz="1100" kern="1200" dirty="0" smtClean="0">
                <a:solidFill>
                  <a:schemeClr val="tx1"/>
                </a:solidFill>
                <a:effectLst/>
                <a:latin typeface="Segoe UI" pitchFamily="34" charset="0"/>
                <a:ea typeface="ＭＳ Ｐゴシック" pitchFamily="-60" charset="-128"/>
                <a:cs typeface="+mn-cs"/>
              </a:rPr>
              <a:t>הכפתור האדום נותן מענה לאנשים שחוששים כי פניה שלהם לאנשים שהם מכירים יחשב בגדר הלשנה. הכפתור האדום מאפשר לכל אחד לצלם את המסך ובלחיצת כפתור לשלוח בצורה אנונימית את צילום המסך לגורמים רלוונטים ומקצועיים שידעו לטפל בזה. ההורדה היא פשוטה!  </a:t>
            </a:r>
            <a:r>
              <a:rPr lang="en-US" sz="1100" b="1" u="sng" kern="1200" dirty="0" smtClean="0">
                <a:solidFill>
                  <a:schemeClr val="tx1"/>
                </a:solidFill>
                <a:effectLst/>
                <a:latin typeface="Segoe UI" pitchFamily="34" charset="0"/>
                <a:ea typeface="ＭＳ Ｐゴシック" pitchFamily="-60" charset="-128"/>
                <a:cs typeface="+mn-cs"/>
                <a:hlinkClick r:id="rId3"/>
              </a:rPr>
              <a:t>http://www.youtube.com/watch?v=FPEDrt5rr2c</a:t>
            </a:r>
            <a:r>
              <a:rPr lang="en-US" sz="1100" b="1" kern="1200" dirty="0" smtClean="0">
                <a:solidFill>
                  <a:schemeClr val="tx1"/>
                </a:solidFill>
                <a:effectLst/>
                <a:latin typeface="Segoe UI" pitchFamily="34" charset="0"/>
                <a:ea typeface="ＭＳ Ｐゴシック" pitchFamily="-60" charset="-128"/>
                <a:cs typeface="+mn-cs"/>
              </a:rPr>
              <a:t> </a:t>
            </a:r>
            <a:r>
              <a:rPr lang="he-IL" sz="1100" b="1" kern="1200" dirty="0" smtClean="0">
                <a:solidFill>
                  <a:schemeClr val="tx1"/>
                </a:solidFill>
                <a:effectLst/>
                <a:latin typeface="Segoe UI" pitchFamily="34" charset="0"/>
                <a:ea typeface="ＭＳ Ｐゴシック" pitchFamily="-60" charset="-128"/>
                <a:cs typeface="+mn-cs"/>
              </a:rPr>
              <a:t> </a:t>
            </a:r>
            <a:r>
              <a:rPr lang="he-IL" sz="1100" kern="1200" dirty="0" smtClean="0">
                <a:solidFill>
                  <a:schemeClr val="tx1"/>
                </a:solidFill>
                <a:effectLst/>
                <a:latin typeface="Segoe UI" pitchFamily="34" charset="0"/>
                <a:ea typeface="ＭＳ Ｐゴシック" pitchFamily="-60" charset="-128"/>
                <a:cs typeface="+mn-cs"/>
              </a:rPr>
              <a:t>נכנסים ללינק , מורידים את האפליקציה, והכפתור מתווסף לבאנר שלך. </a:t>
            </a:r>
            <a:endParaRPr lang="en-US" sz="1100" kern="1200" dirty="0" smtClean="0">
              <a:solidFill>
                <a:schemeClr val="tx1"/>
              </a:solidFill>
              <a:effectLst/>
              <a:latin typeface="Segoe UI" pitchFamily="34" charset="0"/>
              <a:ea typeface="ＭＳ Ｐゴシック" pitchFamily="-60" charset="-128"/>
              <a:cs typeface="+mn-cs"/>
            </a:endParaRPr>
          </a:p>
          <a:p>
            <a:pPr algn="just" rtl="1"/>
            <a:endParaRPr lang="en-US" sz="1100" kern="1200" dirty="0" smtClean="0">
              <a:solidFill>
                <a:schemeClr val="tx1"/>
              </a:solidFill>
              <a:effectLst/>
              <a:latin typeface="Segoe UI" pitchFamily="34" charset="0"/>
              <a:ea typeface="ＭＳ Ｐゴシック" pitchFamily="-60" charset="-128"/>
              <a:cs typeface="+mn-cs"/>
            </a:endParaRPr>
          </a:p>
          <a:p>
            <a:pPr marL="0" marR="0" indent="0" algn="just" defTabSz="914400" rtl="1" eaLnBrk="1" fontAlgn="auto" latinLnBrk="0" hangingPunct="1">
              <a:lnSpc>
                <a:spcPct val="100000"/>
              </a:lnSpc>
              <a:spcBef>
                <a:spcPts val="0"/>
              </a:spcBef>
              <a:spcAft>
                <a:spcPts val="0"/>
              </a:spcAft>
              <a:buClrTx/>
              <a:buSzTx/>
              <a:buFontTx/>
              <a:buNone/>
              <a:tabLst/>
              <a:defRPr/>
            </a:pPr>
            <a:r>
              <a:rPr lang="he-IL" sz="1100" kern="1200" dirty="0" smtClean="0">
                <a:solidFill>
                  <a:schemeClr val="tx1"/>
                </a:solidFill>
                <a:effectLst/>
                <a:latin typeface="Segoe UI" pitchFamily="34" charset="0"/>
                <a:ea typeface="ＭＳ Ｐゴシック" pitchFamily="-60" charset="-128"/>
                <a:cs typeface="+mn-cs"/>
              </a:rPr>
              <a:t>ממש</a:t>
            </a:r>
            <a:r>
              <a:rPr lang="he-IL" sz="1100" kern="1200" baseline="0" dirty="0" smtClean="0">
                <a:solidFill>
                  <a:schemeClr val="tx1"/>
                </a:solidFill>
                <a:effectLst/>
                <a:latin typeface="Segoe UI" pitchFamily="34" charset="0"/>
                <a:ea typeface="ＭＳ Ｐゴシック" pitchFamily="-60" charset="-128"/>
                <a:cs typeface="+mn-cs"/>
              </a:rPr>
              <a:t> כמו המסר שהעברנו בכל הנוגע לפרטיות, גם פה חשוב להבין שישנם כלים שונים במרחבים בהם בני הנוער מתנהלים באמצעותם אפשר וצריך לנקוט פעולה של חסימה ודיווח – בכל רשת חברתית/אפליקציה זה נראה קצת אחרת וייתכנו גם כאלו שאין בהם כלי טכנולוגי ייעודי, אבל הילדים עדיין צריכים לפעול. הם יכולים לפעול במרחב שבו הם נמצאים - </a:t>
            </a:r>
            <a:r>
              <a:rPr lang="he-IL" sz="1100" baseline="0" dirty="0" smtClean="0"/>
              <a:t>בפייסבוק יש מקום לדווח על קבוצות, פוסטים, סטטוסים, מישהו שמטריד אותך, הודעות ולחסום פרופיל של אדם שמטריד או מאיים עליך, דורש דרישות וכו'. ביוטיוב יש דגל אדום לדיווח סרטים ותוכן לא ראוי. חשוב שתדעו שכדי לדווח ביוטיוב, צריך להיות מנוי כמנוי. גם אין באותו מרחב שהם נמצאים בו, יש למי לפנות גם באון ליין  </a:t>
            </a:r>
            <a:r>
              <a:rPr lang="he-IL" sz="1100" kern="1200" baseline="0" dirty="0" smtClean="0">
                <a:solidFill>
                  <a:schemeClr val="tx1"/>
                </a:solidFill>
                <a:effectLst/>
                <a:latin typeface="Segoe UI" pitchFamily="34" charset="0"/>
                <a:ea typeface="ＭＳ Ｐゴシック" pitchFamily="-60" charset="-128"/>
                <a:cs typeface="+mn-cs"/>
              </a:rPr>
              <a:t>וגם באמצעות דיווח לגופים האמונים על טיפול במקרים כאלו (רשימה מסודרת בסוף המצגת) או למישהו שהם סומכים עליו - </a:t>
            </a:r>
          </a:p>
          <a:p>
            <a:pPr marL="0" marR="0" indent="0" algn="just" defTabSz="914400" rtl="1" eaLnBrk="1" fontAlgn="auto" latinLnBrk="0" hangingPunct="1">
              <a:lnSpc>
                <a:spcPct val="100000"/>
              </a:lnSpc>
              <a:spcBef>
                <a:spcPts val="0"/>
              </a:spcBef>
              <a:spcAft>
                <a:spcPts val="0"/>
              </a:spcAft>
              <a:buClrTx/>
              <a:buSzTx/>
              <a:buFontTx/>
              <a:buNone/>
              <a:tabLst/>
              <a:defRPr/>
            </a:pPr>
            <a:r>
              <a:rPr lang="he-IL" sz="1100" kern="1200" baseline="0" dirty="0" smtClean="0">
                <a:solidFill>
                  <a:schemeClr val="tx1"/>
                </a:solidFill>
                <a:effectLst/>
                <a:latin typeface="Segoe UI" pitchFamily="34" charset="0"/>
                <a:ea typeface="ＭＳ Ｐゴシック" pitchFamily="-60" charset="-128"/>
                <a:cs typeface="+mn-cs"/>
              </a:rPr>
              <a:t>הורה, מורה, יועצת, מדריך בתנועת הנוער. </a:t>
            </a:r>
          </a:p>
          <a:p>
            <a:pPr marL="0" marR="0" indent="0" algn="just" defTabSz="914400" rtl="1" eaLnBrk="1" fontAlgn="auto" latinLnBrk="0" hangingPunct="1">
              <a:lnSpc>
                <a:spcPct val="100000"/>
              </a:lnSpc>
              <a:spcBef>
                <a:spcPts val="0"/>
              </a:spcBef>
              <a:spcAft>
                <a:spcPts val="0"/>
              </a:spcAft>
              <a:buClrTx/>
              <a:buSzTx/>
              <a:buFontTx/>
              <a:buNone/>
              <a:tabLst/>
              <a:defRPr/>
            </a:pPr>
            <a:endParaRPr lang="he-IL" sz="1100" kern="1200" baseline="0" dirty="0" smtClean="0">
              <a:solidFill>
                <a:schemeClr val="tx1"/>
              </a:solidFill>
              <a:effectLst/>
              <a:latin typeface="Segoe UI" pitchFamily="34" charset="0"/>
              <a:ea typeface="ＭＳ Ｐゴシック" pitchFamily="-60" charset="-128"/>
              <a:cs typeface="+mn-cs"/>
            </a:endParaRPr>
          </a:p>
          <a:p>
            <a:pPr marL="0" marR="0" indent="0" algn="just" defTabSz="1096854" rtl="1" eaLnBrk="1" fontAlgn="base" latinLnBrk="0" hangingPunct="1">
              <a:lnSpc>
                <a:spcPct val="90000"/>
              </a:lnSpc>
              <a:spcBef>
                <a:spcPct val="30000"/>
              </a:spcBef>
              <a:spcAft>
                <a:spcPts val="400"/>
              </a:spcAft>
              <a:buClrTx/>
              <a:buSzTx/>
              <a:buFontTx/>
              <a:buNone/>
              <a:tabLst/>
              <a:defRPr/>
            </a:pPr>
            <a:r>
              <a:rPr lang="he-IL" sz="1100" b="1" kern="1200" baseline="0" dirty="0" smtClean="0">
                <a:solidFill>
                  <a:schemeClr val="tx1"/>
                </a:solidFill>
                <a:effectLst/>
                <a:latin typeface="Segoe UI" pitchFamily="34" charset="0"/>
                <a:ea typeface="ＭＳ Ｐゴシック" pitchFamily="-60" charset="-128"/>
                <a:cs typeface="+mn-cs"/>
              </a:rPr>
              <a:t>מספר דגשים חשובים לידיעת המנחה:</a:t>
            </a:r>
          </a:p>
          <a:p>
            <a:pPr marL="171450" marR="0" indent="-171450" algn="just" defTabSz="1096854" rtl="1" eaLnBrk="1" fontAlgn="base" latinLnBrk="0" hangingPunct="1">
              <a:lnSpc>
                <a:spcPct val="90000"/>
              </a:lnSpc>
              <a:spcBef>
                <a:spcPct val="30000"/>
              </a:spcBef>
              <a:spcAft>
                <a:spcPts val="400"/>
              </a:spcAft>
              <a:buClrTx/>
              <a:buSzTx/>
              <a:buFont typeface="Arial" panose="020B0604020202020204" pitchFamily="34" charset="0"/>
              <a:buChar char="•"/>
              <a:tabLst/>
              <a:defRPr/>
            </a:pPr>
            <a:r>
              <a:rPr lang="he-IL" sz="1100" b="1" kern="1200" baseline="0" dirty="0" smtClean="0">
                <a:solidFill>
                  <a:schemeClr val="tx1"/>
                </a:solidFill>
                <a:effectLst/>
                <a:latin typeface="Segoe UI" pitchFamily="34" charset="0"/>
                <a:ea typeface="ＭＳ Ｐゴシック" pitchFamily="-60" charset="-128"/>
                <a:cs typeface="+mn-cs"/>
              </a:rPr>
              <a:t>ילדים הם ברי עונשין מגיל 12</a:t>
            </a:r>
            <a:r>
              <a:rPr lang="en-US" sz="1100" b="1" kern="1200" baseline="0" dirty="0" smtClean="0">
                <a:solidFill>
                  <a:schemeClr val="tx1"/>
                </a:solidFill>
                <a:effectLst/>
                <a:latin typeface="Segoe UI" pitchFamily="34" charset="0"/>
                <a:ea typeface="ＭＳ Ｐゴシック" pitchFamily="-60" charset="-128"/>
                <a:cs typeface="+mn-cs"/>
              </a:rPr>
              <a:t>;</a:t>
            </a:r>
            <a:r>
              <a:rPr lang="he-IL" sz="1100" b="1" kern="1200" baseline="0" dirty="0" smtClean="0">
                <a:solidFill>
                  <a:schemeClr val="tx1"/>
                </a:solidFill>
                <a:effectLst/>
                <a:latin typeface="Segoe UI" pitchFamily="34" charset="0"/>
                <a:ea typeface="ＭＳ Ｐゴシック" pitchFamily="-60" charset="-128"/>
                <a:cs typeface="+mn-cs"/>
              </a:rPr>
              <a:t> אבל כמובן שלהתנהגות שלילית יכולות להיות השלכות קשות גם קודם לכן.</a:t>
            </a:r>
          </a:p>
          <a:p>
            <a:pPr marL="171450" indent="-171450" algn="just" rtl="1">
              <a:buFont typeface="Arial" panose="020B0604020202020204" pitchFamily="34" charset="0"/>
              <a:buChar char="•"/>
            </a:pPr>
            <a:r>
              <a:rPr lang="he-IL" sz="1100" b="1" kern="1200" baseline="0" dirty="0" smtClean="0">
                <a:solidFill>
                  <a:schemeClr val="tx1"/>
                </a:solidFill>
                <a:effectLst/>
                <a:latin typeface="Segoe UI" pitchFamily="34" charset="0"/>
                <a:ea typeface="ＭＳ Ｐゴシック" pitchFamily="-60" charset="-128"/>
                <a:cs typeface="+mn-cs"/>
              </a:rPr>
              <a:t>הילדים/בני הנוער </a:t>
            </a:r>
            <a:r>
              <a:rPr lang="he-IL" sz="1100" kern="1200" dirty="0" smtClean="0">
                <a:solidFill>
                  <a:schemeClr val="tx1"/>
                </a:solidFill>
                <a:effectLst/>
                <a:latin typeface="Segoe UI" pitchFamily="34" charset="0"/>
                <a:ea typeface="ＭＳ Ｐゴシック" pitchFamily="-60" charset="-128"/>
                <a:cs typeface="+mn-cs"/>
              </a:rPr>
              <a:t>הופכים לשותפים לפגיעה ברשת כאשר הם לוחצים על ה- </a:t>
            </a:r>
            <a:r>
              <a:rPr lang="en-US" sz="1100" kern="1200" dirty="0" smtClean="0">
                <a:solidFill>
                  <a:schemeClr val="tx1"/>
                </a:solidFill>
                <a:effectLst/>
                <a:latin typeface="Segoe UI" pitchFamily="34" charset="0"/>
                <a:ea typeface="ＭＳ Ｐゴシック" pitchFamily="-60" charset="-128"/>
                <a:cs typeface="+mn-cs"/>
              </a:rPr>
              <a:t>LIKE</a:t>
            </a:r>
            <a:r>
              <a:rPr lang="he-IL" sz="1100" kern="1200" dirty="0" smtClean="0">
                <a:solidFill>
                  <a:schemeClr val="tx1"/>
                </a:solidFill>
                <a:effectLst/>
                <a:latin typeface="Segoe UI" pitchFamily="34" charset="0"/>
                <a:ea typeface="ＭＳ Ｐゴシック" pitchFamily="-60" charset="-128"/>
                <a:cs typeface="+mn-cs"/>
              </a:rPr>
              <a:t>/ משתפים בתכנים פוגעניים/כותבים פוסט בנוגע להתנהגות פוגעת שמישהו אחר יזם. </a:t>
            </a:r>
          </a:p>
          <a:p>
            <a:pPr marL="171450" indent="-171450" algn="just" rtl="1">
              <a:buFont typeface="Arial" panose="020B0604020202020204" pitchFamily="34" charset="0"/>
              <a:buChar char="•"/>
            </a:pPr>
            <a:r>
              <a:rPr lang="he-IL" sz="1100" kern="1200" dirty="0" smtClean="0">
                <a:solidFill>
                  <a:schemeClr val="tx1"/>
                </a:solidFill>
                <a:effectLst/>
                <a:latin typeface="Segoe UI" pitchFamily="34" charset="0"/>
                <a:ea typeface="ＭＳ Ｐゴシック" pitchFamily="-60" charset="-128"/>
                <a:cs typeface="+mn-cs"/>
              </a:rPr>
              <a:t>על פי חוק הגנת הפרטיות חל איסור</a:t>
            </a:r>
            <a:r>
              <a:rPr lang="he-IL" sz="1100" kern="1200" baseline="0" dirty="0" smtClean="0">
                <a:solidFill>
                  <a:schemeClr val="tx1"/>
                </a:solidFill>
                <a:effectLst/>
                <a:latin typeface="Segoe UI" pitchFamily="34" charset="0"/>
                <a:ea typeface="ＭＳ Ｐゴシック" pitchFamily="-60" charset="-128"/>
                <a:cs typeface="+mn-cs"/>
              </a:rPr>
              <a:t> צילום (כולל הסרטה) אדם כשהוא ברשות יחיד/מרחב פרטי (גם בבית ספר אסור לצלם ללא אישור המצולם) ופרסום תצלום של אדם ברבים בנסיבות שבהן עלול הפרסום לבזותו או להשפילו זו עבירה פלילית. גם אם "רק" מקבלים ומעבירים הלאה, שותפים לעבירה. </a:t>
            </a:r>
          </a:p>
          <a:p>
            <a:pPr marL="171450" indent="-171450" algn="just" rtl="1">
              <a:buFont typeface="Arial" panose="020B0604020202020204" pitchFamily="34" charset="0"/>
              <a:buChar char="•"/>
            </a:pPr>
            <a:r>
              <a:rPr lang="he-IL" sz="1100" b="1" kern="1200" baseline="0" dirty="0" smtClean="0">
                <a:solidFill>
                  <a:schemeClr val="tx1"/>
                </a:solidFill>
                <a:effectLst/>
                <a:latin typeface="Segoe UI" pitchFamily="34" charset="0"/>
                <a:ea typeface="ＭＳ Ｐゴシック" pitchFamily="-60" charset="-128"/>
                <a:cs typeface="+mn-cs"/>
              </a:rPr>
              <a:t>אחריות חלה על כל השותפים ולא רק על היוזם.</a:t>
            </a:r>
          </a:p>
          <a:p>
            <a:pPr marL="171450" indent="-171450" algn="just" rtl="1">
              <a:buFont typeface="Arial" panose="020B0604020202020204" pitchFamily="34" charset="0"/>
              <a:buChar char="•"/>
            </a:pPr>
            <a:r>
              <a:rPr lang="he-IL" sz="1100" b="1" kern="1200" baseline="0" dirty="0" smtClean="0">
                <a:solidFill>
                  <a:schemeClr val="tx1"/>
                </a:solidFill>
                <a:effectLst/>
                <a:latin typeface="Segoe UI" pitchFamily="34" charset="0"/>
                <a:ea typeface="ＭＳ Ｐゴシック" pitchFamily="-60" charset="-128"/>
                <a:cs typeface="+mn-cs"/>
              </a:rPr>
              <a:t>אין אפשרות לא לנקוט עמדה. עמידה מהצד ללא עצירה ודיווח גם היא נקיטת עמדה.</a:t>
            </a:r>
          </a:p>
          <a:p>
            <a:pPr marL="171450" indent="-171450" algn="just" rtl="1">
              <a:buFont typeface="Arial" panose="020B0604020202020204" pitchFamily="34" charset="0"/>
              <a:buChar char="•"/>
            </a:pPr>
            <a:r>
              <a:rPr lang="he-IL" sz="1100" b="1" kern="1200" dirty="0" smtClean="0">
                <a:solidFill>
                  <a:schemeClr val="tx1"/>
                </a:solidFill>
                <a:effectLst/>
                <a:latin typeface="Segoe UI" pitchFamily="34" charset="0"/>
                <a:ea typeface="ＭＳ Ｐゴシック" pitchFamily="-60" charset="-128"/>
                <a:cs typeface="+mn-cs"/>
              </a:rPr>
              <a:t>במרחב הווירטואלי התנהגויות שליליות הן עבירות פליליות בדיוק כמו בחיים 'האמיתיים'. </a:t>
            </a:r>
          </a:p>
          <a:p>
            <a:pPr marL="171450" indent="-171450" algn="just" rtl="1">
              <a:buFont typeface="Arial" panose="020B0604020202020204" pitchFamily="34" charset="0"/>
              <a:buChar char="•"/>
            </a:pPr>
            <a:r>
              <a:rPr lang="he-IL" sz="1100" b="0" kern="1200" baseline="0" dirty="0" smtClean="0">
                <a:solidFill>
                  <a:schemeClr val="tx1"/>
                </a:solidFill>
                <a:effectLst/>
                <a:latin typeface="Segoe UI" pitchFamily="34" charset="0"/>
                <a:ea typeface="ＭＳ Ｐゴシック" pitchFamily="-60" charset="-128"/>
                <a:cs typeface="+mn-cs"/>
              </a:rPr>
              <a:t>ישנם חוקים שקובעים אחריות משפטית בגין הפצת לשון הרע, התחזות, סחיטה ואיומים, תקיפה, הטרדה מינית ועוד.</a:t>
            </a:r>
          </a:p>
          <a:p>
            <a:pPr algn="r" rtl="1"/>
            <a:endParaRPr lang="en-US" sz="1100" kern="1200" dirty="0">
              <a:solidFill>
                <a:schemeClr val="tx1"/>
              </a:solidFill>
              <a:effectLst/>
              <a:latin typeface="Segoe UI" pitchFamily="34" charset="0"/>
              <a:ea typeface="ＭＳ Ｐゴシック" pitchFamily="-60" charset="-128"/>
              <a:cs typeface="+mn-cs"/>
            </a:endParaRPr>
          </a:p>
        </p:txBody>
      </p:sp>
      <p:sp>
        <p:nvSpPr>
          <p:cNvPr id="4" name="Slide Number Placeholder 3"/>
          <p:cNvSpPr>
            <a:spLocks noGrp="1"/>
          </p:cNvSpPr>
          <p:nvPr>
            <p:ph type="sldNum" sz="quarter" idx="10"/>
          </p:nvPr>
        </p:nvSpPr>
        <p:spPr/>
        <p:txBody>
          <a:bodyPr/>
          <a:lstStyle/>
          <a:p>
            <a:fld id="{7D721D41-4B7C-4FDA-8625-4722DB03B20C}" type="slidenum">
              <a:rPr lang="he-IL" smtClean="0">
                <a:solidFill>
                  <a:prstClr val="black"/>
                </a:solidFill>
              </a:rPr>
              <a:pPr/>
              <a:t>21</a:t>
            </a:fld>
            <a:endParaRPr lang="he-IL">
              <a:solidFill>
                <a:prstClr val="black"/>
              </a:solidFill>
            </a:endParaRPr>
          </a:p>
        </p:txBody>
      </p:sp>
    </p:spTree>
    <p:extLst>
      <p:ext uri="{BB962C8B-B14F-4D97-AF65-F5344CB8AC3E}">
        <p14:creationId xmlns:p14="http://schemas.microsoft.com/office/powerpoint/2010/main" val="3843679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100" kern="1200" dirty="0" smtClean="0">
                <a:solidFill>
                  <a:schemeClr val="tx1"/>
                </a:solidFill>
                <a:effectLst/>
                <a:latin typeface="Segoe UI" pitchFamily="34" charset="0"/>
                <a:ea typeface="ＭＳ Ｐゴシック" pitchFamily="-60" charset="-128"/>
                <a:cs typeface="+mn-cs"/>
              </a:rPr>
              <a:t>חלק הסיכום יכול להיות מובנה ויכול להיות מדגשים שלכם לסגירת ההדרכה. בשקפים הבאים תמצאו מגוון כללים ודגשים שדיברתם עליהם לאורך המצגת.</a:t>
            </a:r>
            <a:r>
              <a:rPr lang="he-IL" sz="1100" kern="1200" baseline="0" dirty="0" smtClean="0">
                <a:solidFill>
                  <a:schemeClr val="tx1"/>
                </a:solidFill>
                <a:effectLst/>
                <a:latin typeface="Segoe UI" pitchFamily="34" charset="0"/>
                <a:ea typeface="ＭＳ Ｐゴシック" pitchFamily="-60" charset="-128"/>
                <a:cs typeface="+mn-cs"/>
              </a:rPr>
              <a:t> בחרו את הדגשים הרלוונטיים ביותר עבורכם ועבור הכיתה. לחילופין, אם מדובר בכיתה קטנה ואם קיימת אפשרות שקלו לאפשר הקראה של הכללים המופיעים בשקפים הבאים על ידי הילדים עצמם או שהם יקראו בשקט כל שקף ויאמרו מה כל אחד לוקח איתו הלאה מאותו שקף וכיוצ"ב אפשרויות.</a:t>
            </a:r>
          </a:p>
          <a:p>
            <a:pPr algn="r" rtl="1"/>
            <a:r>
              <a:rPr lang="he-IL" sz="1100" kern="1200" baseline="0" dirty="0" smtClean="0">
                <a:solidFill>
                  <a:schemeClr val="tx1"/>
                </a:solidFill>
                <a:effectLst/>
                <a:latin typeface="Segoe UI" pitchFamily="34" charset="0"/>
                <a:ea typeface="ＭＳ Ｐゴシック" pitchFamily="-60" charset="-128"/>
                <a:cs typeface="+mn-cs"/>
              </a:rPr>
              <a:t> </a:t>
            </a:r>
          </a:p>
          <a:p>
            <a:pPr algn="just" rtl="1"/>
            <a:r>
              <a:rPr lang="he-IL" sz="1200" kern="1200" dirty="0" smtClean="0">
                <a:solidFill>
                  <a:schemeClr val="tx1"/>
                </a:solidFill>
                <a:effectLst/>
                <a:latin typeface="Segoe UI" pitchFamily="34" charset="0"/>
                <a:ea typeface="ＭＳ Ｐゴシック" pitchFamily="-60" charset="-128"/>
                <a:cs typeface="+mn-cs"/>
              </a:rPr>
              <a:t>בנוגע לשקף זה, פשוט לדבר אל לב הילדים ולהעביר את המסר ששום הגנה ברמה הטכנולוגית לא תעזור אם הם לא יקחו אחריות התנהגותית. שיתנהגו ברשת כפי שהיו רוצים שינהגו בהם,</a:t>
            </a:r>
            <a:r>
              <a:rPr lang="he-IL" sz="1200" kern="1200" baseline="0" dirty="0" smtClean="0">
                <a:solidFill>
                  <a:schemeClr val="tx1"/>
                </a:solidFill>
                <a:effectLst/>
                <a:latin typeface="Segoe UI" pitchFamily="34" charset="0"/>
                <a:ea typeface="ＭＳ Ｐゴシック" pitchFamily="-60" charset="-128"/>
                <a:cs typeface="+mn-cs"/>
              </a:rPr>
              <a:t> למילים ולתמונות יש כוח עצום. </a:t>
            </a:r>
            <a:r>
              <a:rPr lang="he-IL" sz="1200" kern="1200" dirty="0" smtClean="0">
                <a:solidFill>
                  <a:schemeClr val="tx1"/>
                </a:solidFill>
                <a:effectLst/>
                <a:latin typeface="Segoe UI" pitchFamily="34" charset="0"/>
                <a:ea typeface="ＭＳ Ｐゴシック" pitchFamily="-60" charset="-128"/>
                <a:cs typeface="+mn-cs"/>
              </a:rPr>
              <a:t>הכוח בידיים שלהם. הם צריכים ללכת עם הלב ולדעת ולהרגיש כשמשהו לא בסדר. ולהיות האחראי שפונה לעזרה ומפסיק את זה.</a:t>
            </a:r>
            <a:endParaRPr lang="en-US" sz="1200" kern="1200" dirty="0" smtClean="0">
              <a:solidFill>
                <a:schemeClr val="tx1"/>
              </a:solidFill>
              <a:effectLst/>
              <a:latin typeface="Segoe UI" pitchFamily="34" charset="0"/>
              <a:ea typeface="ＭＳ Ｐゴシック" pitchFamily="-60" charset="-128"/>
              <a:cs typeface="+mn-cs"/>
            </a:endParaRPr>
          </a:p>
          <a:p>
            <a:pPr algn="just" rtl="1"/>
            <a:r>
              <a:rPr lang="he-IL" sz="1200" kern="1200" dirty="0" smtClean="0">
                <a:solidFill>
                  <a:schemeClr val="tx1"/>
                </a:solidFill>
                <a:effectLst/>
                <a:latin typeface="Segoe UI" pitchFamily="34" charset="0"/>
                <a:ea typeface="ＭＳ Ｐゴシック" pitchFamily="-60" charset="-128"/>
                <a:cs typeface="+mn-cs"/>
              </a:rPr>
              <a:t>לקחת אחריות....</a:t>
            </a:r>
            <a:endParaRPr lang="en-US" sz="1200" kern="1200" dirty="0" smtClean="0">
              <a:solidFill>
                <a:schemeClr val="tx1"/>
              </a:solidFill>
              <a:effectLst/>
              <a:latin typeface="Segoe UI" pitchFamily="34" charset="0"/>
              <a:ea typeface="ＭＳ Ｐゴシック" pitchFamily="-60" charset="-128"/>
              <a:cs typeface="+mn-cs"/>
            </a:endParaRPr>
          </a:p>
          <a:p>
            <a:pPr marL="0" indent="0" algn="r" rtl="1">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CE9570E-BF80-4F7B-8CBE-970D5BAE0840}" type="slidenum">
              <a:rPr lang="he-IL" smtClean="0"/>
              <a:t>22</a:t>
            </a:fld>
            <a:endParaRPr lang="he-IL"/>
          </a:p>
        </p:txBody>
      </p:sp>
    </p:spTree>
    <p:extLst>
      <p:ext uri="{BB962C8B-B14F-4D97-AF65-F5344CB8AC3E}">
        <p14:creationId xmlns:p14="http://schemas.microsoft.com/office/powerpoint/2010/main" val="3504722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a:defRPr/>
            </a:pPr>
            <a:fld id="{290CF5C7-4603-41E8-BE01-6C3FD570C6BA}" type="slidenum">
              <a:rPr lang="he-IL" smtClean="0"/>
              <a:pPr>
                <a:defRPr/>
              </a:pPr>
              <a:t>23</a:t>
            </a:fld>
            <a:endParaRPr lang="he-IL"/>
          </a:p>
        </p:txBody>
      </p:sp>
    </p:spTree>
    <p:extLst>
      <p:ext uri="{BB962C8B-B14F-4D97-AF65-F5344CB8AC3E}">
        <p14:creationId xmlns:p14="http://schemas.microsoft.com/office/powerpoint/2010/main" val="2703011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290CF5C7-4603-41E8-BE01-6C3FD570C6BA}" type="slidenum">
              <a:rPr lang="he-IL" smtClean="0"/>
              <a:pPr>
                <a:defRPr/>
              </a:pPr>
              <a:t>24</a:t>
            </a:fld>
            <a:endParaRPr lang="he-IL"/>
          </a:p>
        </p:txBody>
      </p:sp>
    </p:spTree>
    <p:extLst>
      <p:ext uri="{BB962C8B-B14F-4D97-AF65-F5344CB8AC3E}">
        <p14:creationId xmlns:p14="http://schemas.microsoft.com/office/powerpoint/2010/main" val="386837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a:defRPr/>
            </a:pPr>
            <a:fld id="{290CF5C7-4603-41E8-BE01-6C3FD570C6BA}" type="slidenum">
              <a:rPr lang="he-IL" smtClean="0"/>
              <a:pPr>
                <a:defRPr/>
              </a:pPr>
              <a:t>25</a:t>
            </a:fld>
            <a:endParaRPr lang="he-IL"/>
          </a:p>
        </p:txBody>
      </p:sp>
    </p:spTree>
    <p:extLst>
      <p:ext uri="{BB962C8B-B14F-4D97-AF65-F5344CB8AC3E}">
        <p14:creationId xmlns:p14="http://schemas.microsoft.com/office/powerpoint/2010/main" val="787221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a:r>
              <a:rPr lang="he-IL" sz="1100" u="sng" kern="1200" dirty="0" smtClean="0">
                <a:solidFill>
                  <a:schemeClr val="tx1"/>
                </a:solidFill>
                <a:effectLst/>
                <a:latin typeface="Segoe UI" pitchFamily="34" charset="0"/>
                <a:ea typeface="ＭＳ Ｐゴシック" pitchFamily="-60" charset="-128"/>
                <a:cs typeface="+mn-cs"/>
              </a:rPr>
              <a:t>למדריך: </a:t>
            </a:r>
            <a:r>
              <a:rPr lang="he-IL" sz="1100" u="none" kern="1200" dirty="0" smtClean="0">
                <a:solidFill>
                  <a:schemeClr val="tx1"/>
                </a:solidFill>
                <a:effectLst/>
                <a:latin typeface="Segoe UI" pitchFamily="34" charset="0"/>
                <a:ea typeface="ＭＳ Ｐゴシック" pitchFamily="-60" charset="-128"/>
                <a:cs typeface="+mn-cs"/>
              </a:rPr>
              <a:t>במסגרת</a:t>
            </a:r>
            <a:r>
              <a:rPr lang="he-IL" sz="1100" u="none" kern="1200" baseline="0" dirty="0" smtClean="0">
                <a:solidFill>
                  <a:schemeClr val="tx1"/>
                </a:solidFill>
                <a:effectLst/>
                <a:latin typeface="Segoe UI" pitchFamily="34" charset="0"/>
                <a:ea typeface="ＭＳ Ｐゴシック" pitchFamily="-60" charset="-128"/>
                <a:cs typeface="+mn-cs"/>
              </a:rPr>
              <a:t> המצגת ניסינו לעבור על הדברים המרכזים הרלוונטים לקהל היעד עימו אתם משוחחים, בהתאם לפעילותם ברשת.  עם זאת, חשוב להבין שישנם נושאים נוספים חשובים שבהינתן פרק הזמן של ההרצאה לא כללנו אותםבתוכה וגם הם חשובים ורלוונטים.</a:t>
            </a:r>
          </a:p>
          <a:p>
            <a:pPr lvl="0" algn="r" rtl="1"/>
            <a:r>
              <a:rPr lang="he-IL" sz="1100" u="none" kern="1200" baseline="0" dirty="0" smtClean="0">
                <a:solidFill>
                  <a:schemeClr val="tx1"/>
                </a:solidFill>
                <a:effectLst/>
                <a:latin typeface="Segoe UI" pitchFamily="34" charset="0"/>
                <a:ea typeface="ＭＳ Ｐゴシック" pitchFamily="-60" charset="-128"/>
                <a:cs typeface="+mn-cs"/>
              </a:rPr>
              <a:t>על פי שיקול דעתך, הוסף התיחסות לנושאים נוספים מהמידע הנוסף אשר אנו מעמידים לרשותך. בין נושאים אלוניתן להתיחס ל:  פישינג, התמכרויות, הונאה, צ'אטים, פופ-אפ,  חשיפה למידע מעוות תוך חיפוש ברשת ועוד.</a:t>
            </a:r>
          </a:p>
          <a:p>
            <a:pPr lvl="0" algn="r" rtl="1"/>
            <a:endParaRPr lang="he-IL" sz="1100" u="sng" kern="1200" dirty="0" smtClean="0">
              <a:solidFill>
                <a:schemeClr val="tx1"/>
              </a:solidFill>
              <a:effectLst/>
              <a:latin typeface="Segoe UI" pitchFamily="34" charset="0"/>
              <a:ea typeface="ＭＳ Ｐゴシック" pitchFamily="-60" charset="-128"/>
              <a:cs typeface="+mn-cs"/>
            </a:endParaRPr>
          </a:p>
          <a:p>
            <a:pPr lvl="0" algn="r" rtl="0"/>
            <a:r>
              <a:rPr lang="he-IL" sz="1100" u="sng" kern="1200" dirty="0" smtClean="0">
                <a:solidFill>
                  <a:schemeClr val="tx1"/>
                </a:solidFill>
                <a:effectLst/>
                <a:latin typeface="Segoe UI" pitchFamily="34" charset="0"/>
                <a:ea typeface="ＭＳ Ｐゴシック" pitchFamily="-60" charset="-128"/>
                <a:cs typeface="+mn-cs"/>
              </a:rPr>
              <a:t>אתרים</a:t>
            </a:r>
            <a:r>
              <a:rPr lang="he-IL" sz="1100" u="sng" kern="1200" baseline="0" dirty="0" smtClean="0">
                <a:solidFill>
                  <a:schemeClr val="tx1"/>
                </a:solidFill>
                <a:effectLst/>
                <a:latin typeface="Segoe UI" pitchFamily="34" charset="0"/>
                <a:ea typeface="ＭＳ Ｐゴシック" pitchFamily="-60" charset="-128"/>
                <a:cs typeface="+mn-cs"/>
              </a:rPr>
              <a:t> הכוללים מידע וכלים נוספים ללמידה ולדיווח</a:t>
            </a:r>
            <a:r>
              <a:rPr lang="he-IL" sz="1100" kern="1200" baseline="0" dirty="0" smtClean="0">
                <a:solidFill>
                  <a:schemeClr val="tx1"/>
                </a:solidFill>
                <a:effectLst/>
                <a:latin typeface="Segoe UI" pitchFamily="34" charset="0"/>
                <a:ea typeface="ＭＳ Ｐゴシック" pitchFamily="-60" charset="-128"/>
                <a:cs typeface="+mn-cs"/>
              </a:rPr>
              <a:t>:</a:t>
            </a:r>
            <a:endParaRPr lang="he-IL" sz="1100" kern="1200" dirty="0" smtClean="0">
              <a:solidFill>
                <a:schemeClr val="tx1"/>
              </a:solidFill>
              <a:effectLst/>
              <a:latin typeface="Segoe UI" pitchFamily="34" charset="0"/>
              <a:ea typeface="ＭＳ Ｐゴシック" pitchFamily="-60" charset="-128"/>
              <a:cs typeface="+mn-cs"/>
            </a:endParaRPr>
          </a:p>
          <a:p>
            <a:pPr lvl="0" algn="r" rtl="0"/>
            <a:endParaRPr lang="en-US" sz="1100" kern="1200" dirty="0" smtClean="0">
              <a:solidFill>
                <a:schemeClr val="tx1"/>
              </a:solidFill>
              <a:effectLst/>
              <a:latin typeface="Segoe UI" pitchFamily="34" charset="0"/>
              <a:ea typeface="ＭＳ Ｐゴシック" pitchFamily="-60" charset="-128"/>
              <a:cs typeface="+mn-cs"/>
            </a:endParaRPr>
          </a:p>
          <a:p>
            <a:pPr lvl="0" algn="r" rtl="0"/>
            <a:r>
              <a:rPr lang="he-IL" sz="1100" kern="1200" dirty="0" smtClean="0">
                <a:solidFill>
                  <a:schemeClr val="tx1"/>
                </a:solidFill>
                <a:effectLst/>
                <a:latin typeface="Segoe UI" pitchFamily="34" charset="0"/>
                <a:ea typeface="ＭＳ Ｐゴシック" pitchFamily="-60" charset="-128"/>
                <a:cs typeface="+mn-cs"/>
              </a:rPr>
              <a:t>אתר מיקרוסופט לשימוש בטוח ברשת-</a:t>
            </a:r>
          </a:p>
          <a:p>
            <a:pPr algn="r" rtl="0"/>
            <a:r>
              <a:rPr lang="en-US" sz="1100" u="sng" kern="1200" dirty="0" smtClean="0">
                <a:solidFill>
                  <a:schemeClr val="tx1"/>
                </a:solidFill>
                <a:effectLst/>
                <a:latin typeface="Segoe UI" pitchFamily="34" charset="0"/>
                <a:ea typeface="ＭＳ Ｐゴシック" pitchFamily="-60" charset="-128"/>
                <a:cs typeface="+mn-cs"/>
                <a:hlinkClick r:id="rId3"/>
              </a:rPr>
              <a:t>http://www.microsoft.com/security/default.aspx</a:t>
            </a:r>
            <a:r>
              <a:rPr lang="he-IL" sz="1100" b="1" u="sng" kern="1200" dirty="0" smtClean="0">
                <a:solidFill>
                  <a:schemeClr val="tx1"/>
                </a:solidFill>
                <a:effectLst/>
                <a:latin typeface="Segoe UI" pitchFamily="34" charset="0"/>
                <a:ea typeface="ＭＳ Ｐゴシック" pitchFamily="-60" charset="-128"/>
                <a:cs typeface="+mn-cs"/>
              </a:rPr>
              <a:t> </a:t>
            </a:r>
            <a:endParaRPr lang="en-US" sz="1100" kern="1200" dirty="0" smtClean="0">
              <a:solidFill>
                <a:schemeClr val="tx1"/>
              </a:solidFill>
              <a:effectLst/>
              <a:latin typeface="Segoe UI" pitchFamily="34" charset="0"/>
              <a:ea typeface="ＭＳ Ｐゴシック" pitchFamily="-60" charset="-128"/>
              <a:cs typeface="+mn-cs"/>
            </a:endParaRPr>
          </a:p>
          <a:p>
            <a:pPr algn="r" rtl="0"/>
            <a:r>
              <a:rPr lang="he-IL" sz="1100" kern="1200" dirty="0" smtClean="0">
                <a:solidFill>
                  <a:schemeClr val="tx1"/>
                </a:solidFill>
                <a:effectLst/>
                <a:latin typeface="Segoe UI" pitchFamily="34" charset="0"/>
                <a:ea typeface="ＭＳ Ｐゴシック" pitchFamily="-60" charset="-128"/>
                <a:cs typeface="+mn-cs"/>
              </a:rPr>
              <a:t>האתר כולל מידע רב בנושא פרטיות</a:t>
            </a:r>
            <a:r>
              <a:rPr lang="he-IL" sz="1100" kern="1200" baseline="0" dirty="0" smtClean="0">
                <a:solidFill>
                  <a:schemeClr val="tx1"/>
                </a:solidFill>
                <a:effectLst/>
                <a:latin typeface="Segoe UI" pitchFamily="34" charset="0"/>
                <a:ea typeface="ＭＳ Ｐゴシック" pitchFamily="-60" charset="-128"/>
                <a:cs typeface="+mn-cs"/>
              </a:rPr>
              <a:t> ובטיחות ברשת לקהלי יעד שונים (הורים, ילדים, נוער). </a:t>
            </a:r>
            <a:r>
              <a:rPr lang="he-IL" sz="1100" kern="1200" dirty="0" smtClean="0">
                <a:solidFill>
                  <a:schemeClr val="tx1"/>
                </a:solidFill>
                <a:effectLst/>
                <a:latin typeface="Segoe UI" pitchFamily="34" charset="0"/>
                <a:ea typeface="ＭＳ Ｐゴシック" pitchFamily="-60" charset="-128"/>
                <a:cs typeface="+mn-cs"/>
              </a:rPr>
              <a:t>בין יתר החומרים המופיעים באתר ניתן למצוא הסברים</a:t>
            </a:r>
            <a:r>
              <a:rPr lang="he-IL" sz="1100" kern="1200" baseline="0" dirty="0" smtClean="0">
                <a:solidFill>
                  <a:schemeClr val="tx1"/>
                </a:solidFill>
                <a:effectLst/>
                <a:latin typeface="Segoe UI" pitchFamily="34" charset="0"/>
                <a:ea typeface="ＭＳ Ｐゴシック" pitchFamily="-60" charset="-128"/>
                <a:cs typeface="+mn-cs"/>
              </a:rPr>
              <a:t> על כל הנושאים הכלולים במצגת, כמו גם על איך להתגונן מפני הונאות, אתרים חשודים, התנהלות נכונה עם כרטיסי אשראי ועוד. בנוסף, כולל האתר מידע </a:t>
            </a:r>
            <a:r>
              <a:rPr lang="he-IL" sz="1100" kern="1200" dirty="0" smtClean="0">
                <a:solidFill>
                  <a:schemeClr val="tx1"/>
                </a:solidFill>
                <a:effectLst/>
                <a:latin typeface="Segoe UI" pitchFamily="34" charset="0"/>
                <a:ea typeface="ＭＳ Ｐゴシック" pitchFamily="-60" charset="-128"/>
                <a:cs typeface="+mn-cs"/>
              </a:rPr>
              <a:t>גם על כלי הפרטיות והבטיחות המובנים במוצרי מיקרוסופט השונים </a:t>
            </a:r>
          </a:p>
          <a:p>
            <a:pPr algn="r" rtl="1"/>
            <a:r>
              <a:rPr lang="he-IL" sz="1100" kern="1200" dirty="0" smtClean="0">
                <a:solidFill>
                  <a:schemeClr val="tx1"/>
                </a:solidFill>
                <a:effectLst/>
                <a:latin typeface="Segoe UI" pitchFamily="34" charset="0"/>
                <a:ea typeface="ＭＳ Ｐゴシック" pitchFamily="-60" charset="-128"/>
                <a:cs typeface="+mn-cs"/>
              </a:rPr>
              <a:t>(</a:t>
            </a:r>
            <a:r>
              <a:rPr lang="en-US" sz="1100" kern="1200" dirty="0" smtClean="0">
                <a:solidFill>
                  <a:schemeClr val="tx1"/>
                </a:solidFill>
                <a:effectLst/>
                <a:latin typeface="Segoe UI" pitchFamily="34" charset="0"/>
                <a:ea typeface="ＭＳ Ｐゴシック" pitchFamily="-60" charset="-128"/>
                <a:cs typeface="+mn-cs"/>
              </a:rPr>
              <a:t>IE10</a:t>
            </a:r>
            <a:r>
              <a:rPr lang="he-IL" sz="1100" kern="1200" dirty="0" smtClean="0">
                <a:solidFill>
                  <a:schemeClr val="tx1"/>
                </a:solidFill>
                <a:effectLst/>
                <a:latin typeface="Segoe UI" pitchFamily="34" charset="0"/>
                <a:ea typeface="ＭＳ Ｐゴシック" pitchFamily="-60" charset="-128"/>
                <a:cs typeface="+mn-cs"/>
              </a:rPr>
              <a:t>, </a:t>
            </a:r>
            <a:r>
              <a:rPr lang="en-US" sz="1100" kern="1200" dirty="0" smtClean="0">
                <a:solidFill>
                  <a:schemeClr val="tx1"/>
                </a:solidFill>
                <a:effectLst/>
                <a:latin typeface="Segoe UI" pitchFamily="34" charset="0"/>
                <a:ea typeface="ＭＳ Ｐゴシック" pitchFamily="-60" charset="-128"/>
                <a:cs typeface="+mn-cs"/>
              </a:rPr>
              <a:t>Windows, Office, Windows Phone 8, XBOX </a:t>
            </a:r>
            <a:r>
              <a:rPr lang="he-IL" sz="1100" kern="1200" dirty="0" smtClean="0">
                <a:solidFill>
                  <a:schemeClr val="tx1"/>
                </a:solidFill>
                <a:effectLst/>
                <a:latin typeface="Segoe UI" pitchFamily="34" charset="0"/>
                <a:ea typeface="ＭＳ Ｐゴシック" pitchFamily="-60" charset="-128"/>
                <a:cs typeface="+mn-cs"/>
              </a:rPr>
              <a:t> ועוד).</a:t>
            </a:r>
          </a:p>
          <a:p>
            <a:pPr algn="r" rtl="1"/>
            <a:endParaRPr lang="en-US" sz="1100" kern="1200" dirty="0" smtClean="0">
              <a:solidFill>
                <a:schemeClr val="tx1"/>
              </a:solidFill>
              <a:effectLst/>
              <a:latin typeface="Segoe UI" pitchFamily="34" charset="0"/>
              <a:ea typeface="ＭＳ Ｐゴシック" pitchFamily="-60" charset="-128"/>
              <a:cs typeface="+mn-cs"/>
            </a:endParaRPr>
          </a:p>
          <a:p>
            <a:pPr lvl="0" algn="r" rtl="0"/>
            <a:r>
              <a:rPr lang="he-IL" sz="1100" kern="1200" dirty="0" smtClean="0">
                <a:solidFill>
                  <a:schemeClr val="tx1"/>
                </a:solidFill>
                <a:effectLst/>
                <a:latin typeface="Segoe UI" pitchFamily="34" charset="0"/>
                <a:ea typeface="ＭＳ Ｐゴシック" pitchFamily="-60" charset="-128"/>
                <a:cs typeface="+mn-cs"/>
              </a:rPr>
              <a:t>דף משטרת ישראל בפייסבוק:</a:t>
            </a:r>
          </a:p>
          <a:p>
            <a:pPr algn="r" rtl="0"/>
            <a:r>
              <a:rPr lang="en-US" sz="1100" u="sng" kern="1200" dirty="0" smtClean="0">
                <a:solidFill>
                  <a:schemeClr val="tx1"/>
                </a:solidFill>
                <a:effectLst/>
                <a:latin typeface="Segoe UI" pitchFamily="34" charset="0"/>
                <a:ea typeface="ＭＳ Ｐゴシック" pitchFamily="-60" charset="-128"/>
                <a:cs typeface="+mn-cs"/>
                <a:hlinkClick r:id="rId4"/>
              </a:rPr>
              <a:t>http://www.facebook.com/israelpolice</a:t>
            </a:r>
            <a:endParaRPr lang="en-US" sz="1100" kern="1200" dirty="0" smtClean="0">
              <a:solidFill>
                <a:schemeClr val="tx1"/>
              </a:solidFill>
              <a:effectLst/>
              <a:latin typeface="Segoe UI" pitchFamily="34" charset="0"/>
              <a:ea typeface="ＭＳ Ｐゴシック" pitchFamily="-60" charset="-128"/>
              <a:cs typeface="+mn-cs"/>
            </a:endParaRPr>
          </a:p>
          <a:p>
            <a:pPr lvl="0" algn="r" rtl="0"/>
            <a:endParaRPr lang="he-IL" sz="1100" kern="1200" dirty="0" smtClean="0">
              <a:solidFill>
                <a:schemeClr val="tx1"/>
              </a:solidFill>
              <a:effectLst/>
              <a:latin typeface="Segoe UI" pitchFamily="34" charset="0"/>
              <a:ea typeface="ＭＳ Ｐゴシック" pitchFamily="-60" charset="-128"/>
              <a:cs typeface="+mn-cs"/>
            </a:endParaRPr>
          </a:p>
          <a:p>
            <a:pPr lvl="0" algn="r" rtl="0"/>
            <a:r>
              <a:rPr lang="he-IL" sz="1100" kern="1200" dirty="0" smtClean="0">
                <a:solidFill>
                  <a:schemeClr val="tx1"/>
                </a:solidFill>
                <a:effectLst/>
                <a:latin typeface="Segoe UI" pitchFamily="34" charset="0"/>
                <a:ea typeface="ＭＳ Ｐゴシック" pitchFamily="-60" charset="-128"/>
                <a:cs typeface="+mn-cs"/>
              </a:rPr>
              <a:t>קישור לטופס "צור קשר" של המשטרה:</a:t>
            </a:r>
            <a:endParaRPr lang="en-US" sz="1100" kern="1200" dirty="0" smtClean="0">
              <a:solidFill>
                <a:schemeClr val="tx1"/>
              </a:solidFill>
              <a:effectLst/>
              <a:latin typeface="Segoe UI" pitchFamily="34" charset="0"/>
              <a:ea typeface="ＭＳ Ｐゴシック" pitchFamily="-60" charset="-128"/>
              <a:cs typeface="+mn-cs"/>
            </a:endParaRPr>
          </a:p>
          <a:p>
            <a:pPr algn="r" rtl="0"/>
            <a:r>
              <a:rPr lang="en-US" sz="1100" u="sng" kern="1200" dirty="0" smtClean="0">
                <a:solidFill>
                  <a:schemeClr val="tx1"/>
                </a:solidFill>
                <a:effectLst/>
                <a:latin typeface="Segoe UI" pitchFamily="34" charset="0"/>
                <a:ea typeface="ＭＳ Ｐゴシック" pitchFamily="-60" charset="-128"/>
                <a:cs typeface="+mn-cs"/>
                <a:hlinkClick r:id="rId5"/>
              </a:rPr>
              <a:t>http://147.237.76.155/contactus.aspx</a:t>
            </a:r>
            <a:r>
              <a:rPr lang="en-US" sz="1100" kern="1200" dirty="0" smtClean="0">
                <a:solidFill>
                  <a:schemeClr val="tx1"/>
                </a:solidFill>
                <a:effectLst/>
                <a:latin typeface="Segoe UI" pitchFamily="34" charset="0"/>
                <a:ea typeface="ＭＳ Ｐゴシック" pitchFamily="-60" charset="-128"/>
                <a:cs typeface="+mn-cs"/>
              </a:rPr>
              <a:t> </a:t>
            </a:r>
          </a:p>
          <a:p>
            <a:pPr lvl="0" algn="r" rtl="0"/>
            <a:endParaRPr lang="en-US" sz="1100" kern="1200" dirty="0" smtClean="0">
              <a:solidFill>
                <a:schemeClr val="tx1"/>
              </a:solidFill>
              <a:effectLst/>
              <a:latin typeface="Segoe UI" pitchFamily="34" charset="0"/>
              <a:ea typeface="ＭＳ Ｐゴシック" pitchFamily="-60" charset="-128"/>
              <a:cs typeface="+mn-cs"/>
            </a:endParaRPr>
          </a:p>
          <a:p>
            <a:pPr lvl="0" algn="r" rtl="0"/>
            <a:r>
              <a:rPr lang="he-IL" sz="1100" kern="1200" dirty="0" smtClean="0">
                <a:solidFill>
                  <a:schemeClr val="tx1"/>
                </a:solidFill>
                <a:effectLst/>
                <a:latin typeface="Segoe UI" pitchFamily="34" charset="0"/>
                <a:ea typeface="ＭＳ Ｐゴシック" pitchFamily="-60" charset="-128"/>
                <a:cs typeface="+mn-cs"/>
              </a:rPr>
              <a:t>אתר איגוד האינטרנט:</a:t>
            </a:r>
          </a:p>
          <a:p>
            <a:pPr algn="r" rtl="0"/>
            <a:r>
              <a:rPr lang="en-US" sz="1100" u="sng" kern="1200" dirty="0" smtClean="0">
                <a:solidFill>
                  <a:schemeClr val="tx1"/>
                </a:solidFill>
                <a:effectLst/>
                <a:latin typeface="Segoe UI" pitchFamily="34" charset="0"/>
                <a:ea typeface="ＭＳ Ｐゴシック" pitchFamily="-60" charset="-128"/>
                <a:cs typeface="+mn-cs"/>
                <a:hlinkClick r:id="rId6"/>
              </a:rPr>
              <a:t>http://www.isoc.org.il</a:t>
            </a:r>
            <a:endParaRPr lang="en-US" sz="1100" kern="1200" dirty="0" smtClean="0">
              <a:solidFill>
                <a:schemeClr val="tx1"/>
              </a:solidFill>
              <a:effectLst/>
              <a:latin typeface="Segoe UI" pitchFamily="34" charset="0"/>
              <a:ea typeface="ＭＳ Ｐゴシック" pitchFamily="-60" charset="-128"/>
              <a:cs typeface="+mn-cs"/>
            </a:endParaRPr>
          </a:p>
          <a:p>
            <a:pPr lvl="0" algn="r" rtl="0"/>
            <a:endParaRPr lang="en-US" sz="1100" kern="1200" dirty="0" smtClean="0">
              <a:solidFill>
                <a:schemeClr val="tx1"/>
              </a:solidFill>
              <a:effectLst/>
              <a:latin typeface="Segoe UI" pitchFamily="34" charset="0"/>
              <a:ea typeface="ＭＳ Ｐゴシック" pitchFamily="-60" charset="-128"/>
              <a:cs typeface="+mn-cs"/>
            </a:endParaRPr>
          </a:p>
          <a:p>
            <a:pPr lvl="0" algn="r" rtl="0"/>
            <a:r>
              <a:rPr lang="he-IL" sz="1100" kern="1200" dirty="0" smtClean="0">
                <a:solidFill>
                  <a:schemeClr val="tx1"/>
                </a:solidFill>
                <a:effectLst/>
                <a:latin typeface="Segoe UI" pitchFamily="34" charset="0"/>
                <a:ea typeface="ＭＳ Ｐゴシック" pitchFamily="-60" charset="-128"/>
                <a:cs typeface="+mn-cs"/>
              </a:rPr>
              <a:t>הקו חם לדיווח של איגוד האינטרנט הישראלי:</a:t>
            </a:r>
            <a:endParaRPr lang="en-US" sz="1100" kern="1200" dirty="0" smtClean="0">
              <a:solidFill>
                <a:schemeClr val="tx1"/>
              </a:solidFill>
              <a:effectLst/>
              <a:latin typeface="Segoe UI" pitchFamily="34" charset="0"/>
              <a:ea typeface="ＭＳ Ｐゴシック" pitchFamily="-60" charset="-128"/>
              <a:cs typeface="+mn-cs"/>
            </a:endParaRPr>
          </a:p>
          <a:p>
            <a:pPr algn="r" rtl="0"/>
            <a:r>
              <a:rPr lang="en-US" sz="1100" u="sng" kern="1200" dirty="0" smtClean="0">
                <a:solidFill>
                  <a:schemeClr val="tx1"/>
                </a:solidFill>
                <a:effectLst/>
                <a:latin typeface="Segoe UI" pitchFamily="34" charset="0"/>
                <a:ea typeface="ＭＳ Ｐゴシック" pitchFamily="-60" charset="-128"/>
                <a:cs typeface="+mn-cs"/>
                <a:hlinkClick r:id="rId7"/>
              </a:rPr>
              <a:t>http://www.isoc.org.il/hotline</a:t>
            </a:r>
            <a:endParaRPr lang="en-US" sz="1100" kern="1200" dirty="0" smtClean="0">
              <a:solidFill>
                <a:schemeClr val="tx1"/>
              </a:solidFill>
              <a:effectLst/>
              <a:latin typeface="Segoe UI" pitchFamily="34" charset="0"/>
              <a:ea typeface="ＭＳ Ｐゴシック" pitchFamily="-60" charset="-128"/>
              <a:cs typeface="+mn-cs"/>
            </a:endParaRPr>
          </a:p>
          <a:p>
            <a:pPr lvl="0" algn="r" rtl="0"/>
            <a:endParaRPr lang="en-US" sz="1100" u="sng" kern="1200" dirty="0" smtClean="0">
              <a:solidFill>
                <a:schemeClr val="tx1"/>
              </a:solidFill>
              <a:effectLst/>
              <a:latin typeface="Segoe UI" pitchFamily="34" charset="0"/>
              <a:ea typeface="ＭＳ Ｐゴシック" pitchFamily="-60" charset="-128"/>
              <a:cs typeface="+mn-cs"/>
            </a:endParaRPr>
          </a:p>
          <a:p>
            <a:pPr lvl="0" algn="r" rtl="0"/>
            <a:r>
              <a:rPr lang="he-IL" sz="1100" u="sng" kern="1200" dirty="0" smtClean="0">
                <a:solidFill>
                  <a:schemeClr val="tx1"/>
                </a:solidFill>
                <a:effectLst/>
                <a:latin typeface="Segoe UI" pitchFamily="34" charset="0"/>
                <a:ea typeface="ＭＳ Ｐゴシック" pitchFamily="-60" charset="-128"/>
                <a:cs typeface="+mn-cs"/>
              </a:rPr>
              <a:t> </a:t>
            </a:r>
            <a:r>
              <a:rPr lang="he-IL" sz="1100" kern="1200" dirty="0" smtClean="0">
                <a:solidFill>
                  <a:schemeClr val="tx1"/>
                </a:solidFill>
                <a:effectLst/>
                <a:latin typeface="Segoe UI" pitchFamily="34" charset="0"/>
                <a:ea typeface="ＭＳ Ｐゴシック" pitchFamily="-60" charset="-128"/>
                <a:cs typeface="+mn-cs"/>
              </a:rPr>
              <a:t>אתר משרד החינוך אשר כולל מידע רחב, הדרכות וחומרים להעברה בכיתות:</a:t>
            </a:r>
            <a:endParaRPr lang="en-US" sz="1100" kern="1200" dirty="0" smtClean="0">
              <a:solidFill>
                <a:schemeClr val="tx1"/>
              </a:solidFill>
              <a:effectLst/>
              <a:latin typeface="Segoe UI" pitchFamily="34" charset="0"/>
              <a:ea typeface="ＭＳ Ｐゴシック" pitchFamily="-60" charset="-128"/>
              <a:cs typeface="+mn-cs"/>
            </a:endParaRPr>
          </a:p>
          <a:p>
            <a:pPr algn="r" rtl="0"/>
            <a:r>
              <a:rPr lang="he-IL" sz="1100" u="none" strike="noStrike" kern="1200" dirty="0" smtClean="0">
                <a:solidFill>
                  <a:schemeClr val="tx1"/>
                </a:solidFill>
                <a:effectLst/>
                <a:latin typeface="Segoe UI" pitchFamily="34" charset="0"/>
                <a:ea typeface="ＭＳ Ｐゴシック" pitchFamily="-60" charset="-128"/>
                <a:cs typeface="+mn-cs"/>
              </a:rPr>
              <a:t> </a:t>
            </a:r>
            <a:r>
              <a:rPr lang="en-US" sz="1100" u="sng" kern="1200" dirty="0" smtClean="0">
                <a:solidFill>
                  <a:schemeClr val="tx1"/>
                </a:solidFill>
                <a:effectLst/>
                <a:latin typeface="Segoe UI" pitchFamily="34" charset="0"/>
                <a:ea typeface="ＭＳ Ｐゴシック" pitchFamily="-60" charset="-128"/>
                <a:cs typeface="+mn-cs"/>
                <a:hlinkClick r:id="rId8"/>
              </a:rPr>
              <a:t>http://cms.education.gov.il/EducationCMS/Units/MadaTech/ICTInEducation/Tfukot/GlishaBetucha</a:t>
            </a:r>
            <a:r>
              <a:rPr lang="he-IL" sz="1100" u="sng" kern="1200" dirty="0" smtClean="0">
                <a:solidFill>
                  <a:schemeClr val="tx1"/>
                </a:solidFill>
                <a:effectLst/>
                <a:latin typeface="Segoe UI" pitchFamily="34" charset="0"/>
                <a:ea typeface="ＭＳ Ｐゴシック" pitchFamily="-60" charset="-128"/>
                <a:cs typeface="+mn-cs"/>
                <a:hlinkClick r:id="rId8"/>
              </a:rPr>
              <a:t>/</a:t>
            </a:r>
            <a:endParaRPr lang="en-US" sz="1100" kern="1200" dirty="0" smtClean="0">
              <a:solidFill>
                <a:schemeClr val="tx1"/>
              </a:solidFill>
              <a:effectLst/>
              <a:latin typeface="Segoe UI" pitchFamily="34" charset="0"/>
              <a:ea typeface="ＭＳ Ｐゴシック" pitchFamily="-60" charset="-128"/>
              <a:cs typeface="+mn-cs"/>
            </a:endParaRPr>
          </a:p>
          <a:p>
            <a:pPr algn="r" rtl="0"/>
            <a:r>
              <a:rPr lang="en-US" sz="1100" u="none" strike="noStrike" kern="1200" dirty="0" smtClean="0">
                <a:solidFill>
                  <a:schemeClr val="tx1"/>
                </a:solidFill>
                <a:effectLst/>
                <a:latin typeface="Segoe UI" pitchFamily="34" charset="0"/>
                <a:ea typeface="ＭＳ Ｐゴシック" pitchFamily="-60" charset="-128"/>
                <a:cs typeface="+mn-cs"/>
              </a:rPr>
              <a:t> </a:t>
            </a:r>
            <a:endParaRPr lang="en-US" sz="1100" kern="1200" dirty="0" smtClean="0">
              <a:solidFill>
                <a:schemeClr val="tx1"/>
              </a:solidFill>
              <a:effectLst/>
              <a:latin typeface="Segoe UI" pitchFamily="34" charset="0"/>
              <a:ea typeface="ＭＳ Ｐゴシック" pitchFamily="-60" charset="-128"/>
              <a:cs typeface="+mn-cs"/>
            </a:endParaRPr>
          </a:p>
          <a:p>
            <a:pPr lvl="0" algn="r" rtl="0"/>
            <a:r>
              <a:rPr lang="he-IL" sz="1100" kern="1200" dirty="0" smtClean="0">
                <a:solidFill>
                  <a:schemeClr val="tx1"/>
                </a:solidFill>
                <a:effectLst/>
                <a:latin typeface="Segoe UI" pitchFamily="34" charset="0"/>
                <a:ea typeface="ＭＳ Ｐゴシック" pitchFamily="-60" charset="-128"/>
                <a:cs typeface="+mn-cs"/>
              </a:rPr>
              <a:t>אתר עמותת אשנ"ב :</a:t>
            </a:r>
            <a:endParaRPr lang="en-US" sz="1100" kern="1200" dirty="0" smtClean="0">
              <a:solidFill>
                <a:schemeClr val="tx1"/>
              </a:solidFill>
              <a:effectLst/>
              <a:latin typeface="Segoe UI" pitchFamily="34" charset="0"/>
              <a:ea typeface="ＭＳ Ｐゴシック" pitchFamily="-60" charset="-128"/>
              <a:cs typeface="+mn-cs"/>
            </a:endParaRPr>
          </a:p>
          <a:p>
            <a:pPr algn="r" rtl="0"/>
            <a:r>
              <a:rPr lang="en-US" sz="1100" kern="1200" dirty="0" smtClean="0">
                <a:solidFill>
                  <a:schemeClr val="tx1"/>
                </a:solidFill>
                <a:effectLst/>
                <a:latin typeface="Segoe UI" pitchFamily="34" charset="0"/>
                <a:ea typeface="ＭＳ Ｐゴシック" pitchFamily="-60" charset="-128"/>
                <a:cs typeface="+mn-cs"/>
              </a:rPr>
              <a:t>  </a:t>
            </a:r>
            <a:r>
              <a:rPr lang="en-US" sz="1100" u="sng" kern="1200" dirty="0" smtClean="0">
                <a:solidFill>
                  <a:schemeClr val="tx1"/>
                </a:solidFill>
                <a:effectLst/>
                <a:latin typeface="Segoe UI" pitchFamily="34" charset="0"/>
                <a:ea typeface="ＭＳ Ｐゴシック" pitchFamily="-60" charset="-128"/>
                <a:cs typeface="+mn-cs"/>
                <a:hlinkClick r:id="rId9"/>
              </a:rPr>
              <a:t>http://eshnav.org.il</a:t>
            </a:r>
            <a:endParaRPr lang="en-US" sz="1100" kern="1200" dirty="0" smtClean="0">
              <a:solidFill>
                <a:schemeClr val="tx1"/>
              </a:solidFill>
              <a:effectLst/>
              <a:latin typeface="Segoe UI" pitchFamily="34" charset="0"/>
              <a:ea typeface="ＭＳ Ｐゴシック" pitchFamily="-60" charset="-128"/>
              <a:cs typeface="+mn-cs"/>
            </a:endParaRPr>
          </a:p>
          <a:p>
            <a:pPr lvl="0" algn="r" rtl="0"/>
            <a:endParaRPr lang="en-US" sz="1100" kern="1200" dirty="0" smtClean="0">
              <a:solidFill>
                <a:schemeClr val="tx1"/>
              </a:solidFill>
              <a:effectLst/>
              <a:latin typeface="Segoe UI" pitchFamily="34" charset="0"/>
              <a:ea typeface="ＭＳ Ｐゴシック" pitchFamily="-60" charset="-128"/>
              <a:cs typeface="+mn-cs"/>
            </a:endParaRPr>
          </a:p>
          <a:p>
            <a:pPr lvl="0" algn="r" rtl="0"/>
            <a:r>
              <a:rPr lang="en-US" sz="1100" kern="1200" dirty="0" smtClean="0">
                <a:solidFill>
                  <a:schemeClr val="tx1"/>
                </a:solidFill>
                <a:effectLst/>
                <a:latin typeface="Segoe UI" pitchFamily="34" charset="0"/>
                <a:ea typeface="ＭＳ Ｐゴシック" pitchFamily="-60" charset="-128"/>
                <a:cs typeface="+mn-cs"/>
              </a:rPr>
              <a:t>:</a:t>
            </a:r>
            <a:r>
              <a:rPr lang="he-IL" sz="1100" kern="1200" dirty="0" smtClean="0">
                <a:solidFill>
                  <a:schemeClr val="tx1"/>
                </a:solidFill>
                <a:effectLst/>
                <a:latin typeface="Segoe UI" pitchFamily="34" charset="0"/>
                <a:ea typeface="ＭＳ Ｐゴシック" pitchFamily="-60" charset="-128"/>
                <a:cs typeface="+mn-cs"/>
              </a:rPr>
              <a:t>האתר של גלעד האן- חוקר עבירות ופשעי מחשב</a:t>
            </a:r>
            <a:endParaRPr lang="en-US" sz="1100" kern="1200" dirty="0" smtClean="0">
              <a:solidFill>
                <a:schemeClr val="tx1"/>
              </a:solidFill>
              <a:effectLst/>
              <a:latin typeface="Segoe UI" pitchFamily="34" charset="0"/>
              <a:ea typeface="ＭＳ Ｐゴシック" pitchFamily="-60" charset="-128"/>
              <a:cs typeface="+mn-cs"/>
            </a:endParaRPr>
          </a:p>
          <a:p>
            <a:pPr algn="r" rtl="0"/>
            <a:r>
              <a:rPr lang="en-US" sz="1100" u="sng" kern="1200" dirty="0" smtClean="0">
                <a:solidFill>
                  <a:schemeClr val="tx1"/>
                </a:solidFill>
                <a:effectLst/>
                <a:latin typeface="Segoe UI" pitchFamily="34" charset="0"/>
                <a:ea typeface="ＭＳ Ｐゴシック" pitchFamily="-60" charset="-128"/>
                <a:cs typeface="+mn-cs"/>
                <a:hlinkClick r:id="rId10"/>
              </a:rPr>
              <a:t>http://www.giladhan.co.il</a:t>
            </a:r>
            <a:r>
              <a:rPr lang="he-IL" sz="1100" u="sng" kern="1200" dirty="0" smtClean="0">
                <a:solidFill>
                  <a:schemeClr val="tx1"/>
                </a:solidFill>
                <a:effectLst/>
                <a:latin typeface="Segoe UI" pitchFamily="34" charset="0"/>
                <a:ea typeface="ＭＳ Ｐゴシック" pitchFamily="-60" charset="-128"/>
                <a:cs typeface="+mn-cs"/>
                <a:hlinkClick r:id="rId10"/>
              </a:rPr>
              <a:t>/</a:t>
            </a:r>
            <a:endParaRPr lang="en-US" sz="1100" kern="1200" dirty="0" smtClean="0">
              <a:solidFill>
                <a:schemeClr val="tx1"/>
              </a:solidFill>
              <a:effectLst/>
              <a:latin typeface="Segoe UI" pitchFamily="34" charset="0"/>
              <a:ea typeface="ＭＳ Ｐゴシック" pitchFamily="-60" charset="-128"/>
              <a:cs typeface="+mn-cs"/>
            </a:endParaRPr>
          </a:p>
          <a:p>
            <a:pPr algn="r" rtl="0"/>
            <a:r>
              <a:rPr lang="en-US" sz="1100" kern="1200" dirty="0" smtClean="0">
                <a:solidFill>
                  <a:schemeClr val="tx1"/>
                </a:solidFill>
                <a:effectLst/>
                <a:latin typeface="Segoe UI" pitchFamily="34" charset="0"/>
                <a:ea typeface="ＭＳ Ｐゴシック" pitchFamily="-60" charset="-128"/>
                <a:cs typeface="+mn-cs"/>
              </a:rPr>
              <a:t> </a:t>
            </a:r>
          </a:p>
          <a:p>
            <a:pPr algn="r" rtl="0"/>
            <a:endParaRPr lang="en-US" sz="1100" kern="1200" dirty="0" smtClean="0">
              <a:solidFill>
                <a:schemeClr val="tx1"/>
              </a:solidFill>
              <a:effectLst/>
              <a:latin typeface="Segoe UI" pitchFamily="34" charset="0"/>
              <a:ea typeface="ＭＳ Ｐゴシック" pitchFamily="-60" charset="-128"/>
              <a:cs typeface="+mn-cs"/>
            </a:endParaRPr>
          </a:p>
        </p:txBody>
      </p:sp>
      <p:sp>
        <p:nvSpPr>
          <p:cNvPr id="4" name="Slide Number Placeholder 3"/>
          <p:cNvSpPr>
            <a:spLocks noGrp="1"/>
          </p:cNvSpPr>
          <p:nvPr>
            <p:ph type="sldNum" sz="quarter" idx="10"/>
          </p:nvPr>
        </p:nvSpPr>
        <p:spPr/>
        <p:txBody>
          <a:bodyPr/>
          <a:lstStyle/>
          <a:p>
            <a:fld id="{E1A0FAF0-8526-4CFE-A8F4-7A1168856F11}" type="slidenum">
              <a:rPr lang="en-US" smtClean="0"/>
              <a:pPr/>
              <a:t>26</a:t>
            </a:fld>
            <a:endParaRPr lang="en-US" dirty="0"/>
          </a:p>
        </p:txBody>
      </p:sp>
    </p:spTree>
    <p:extLst>
      <p:ext uri="{BB962C8B-B14F-4D97-AF65-F5344CB8AC3E}">
        <p14:creationId xmlns:p14="http://schemas.microsoft.com/office/powerpoint/2010/main" val="498653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he-IL" sz="1100" b="1" kern="1200" dirty="0" smtClean="0">
                <a:solidFill>
                  <a:schemeClr val="tx1"/>
                </a:solidFill>
                <a:effectLst/>
                <a:latin typeface="Segoe UI" pitchFamily="34" charset="0"/>
                <a:ea typeface="ＭＳ Ｐゴシック" pitchFamily="-60" charset="-128"/>
                <a:cs typeface="+mn-cs"/>
              </a:rPr>
              <a:t>למי</a:t>
            </a:r>
            <a:r>
              <a:rPr lang="he-IL" sz="1100" b="1" kern="1200" baseline="0" dirty="0" smtClean="0">
                <a:solidFill>
                  <a:schemeClr val="tx1"/>
                </a:solidFill>
                <a:effectLst/>
                <a:latin typeface="Segoe UI" pitchFamily="34" charset="0"/>
                <a:ea typeface="ＭＳ Ｐゴシック" pitchFamily="-60" charset="-128"/>
                <a:cs typeface="+mn-cs"/>
              </a:rPr>
              <a:t> שמעוניין, ניתן לסיים בסרטון הזה. </a:t>
            </a:r>
            <a:endParaRPr lang="he-IL" sz="1100" b="1" kern="1200" dirty="0" smtClean="0">
              <a:solidFill>
                <a:schemeClr val="tx1"/>
              </a:solidFill>
              <a:effectLst/>
              <a:latin typeface="Segoe UI" pitchFamily="34" charset="0"/>
              <a:ea typeface="ＭＳ Ｐゴシック" pitchFamily="-60" charset="-128"/>
              <a:cs typeface="+mn-cs"/>
            </a:endParaRPr>
          </a:p>
          <a:p>
            <a:pPr algn="just" rtl="1"/>
            <a:r>
              <a:rPr lang="en-US" sz="1100" b="1" kern="1200" dirty="0" smtClean="0">
                <a:solidFill>
                  <a:schemeClr val="tx1"/>
                </a:solidFill>
                <a:effectLst/>
                <a:latin typeface="Segoe UI" pitchFamily="34" charset="0"/>
                <a:ea typeface="ＭＳ Ｐゴシック" pitchFamily="-60" charset="-128"/>
                <a:cs typeface="+mn-cs"/>
              </a:rPr>
              <a:t>UNDO</a:t>
            </a:r>
            <a:r>
              <a:rPr lang="he-IL" sz="1100" kern="1200" dirty="0" smtClean="0">
                <a:solidFill>
                  <a:schemeClr val="tx1"/>
                </a:solidFill>
                <a:effectLst/>
                <a:latin typeface="Segoe UI" pitchFamily="34" charset="0"/>
                <a:ea typeface="ＭＳ Ｐゴシック" pitchFamily="-60" charset="-128"/>
                <a:cs typeface="+mn-cs"/>
              </a:rPr>
              <a:t>- </a:t>
            </a:r>
            <a:r>
              <a:rPr lang="en-US" sz="1100" u="sng" kern="1200" dirty="0" smtClean="0">
                <a:solidFill>
                  <a:schemeClr val="tx1"/>
                </a:solidFill>
                <a:effectLst/>
                <a:latin typeface="Segoe UI" pitchFamily="34" charset="0"/>
                <a:ea typeface="ＭＳ Ｐゴシック" pitchFamily="-60" charset="-128"/>
                <a:cs typeface="+mn-cs"/>
                <a:hlinkClick r:id="rId3"/>
              </a:rPr>
              <a:t>https://www.youtube.com/watch?v=igAeJ-TPOsg</a:t>
            </a:r>
            <a:endParaRPr lang="en-US" sz="1100" kern="1200" dirty="0" smtClean="0">
              <a:solidFill>
                <a:schemeClr val="tx1"/>
              </a:solidFill>
              <a:effectLst/>
              <a:latin typeface="Segoe UI" pitchFamily="34" charset="0"/>
              <a:ea typeface="ＭＳ Ｐゴシック" pitchFamily="-60" charset="-128"/>
              <a:cs typeface="+mn-cs"/>
            </a:endParaRPr>
          </a:p>
          <a:p>
            <a:pPr algn="just" rtl="1"/>
            <a:r>
              <a:rPr lang="he-IL" sz="1100" kern="1200" dirty="0" smtClean="0">
                <a:solidFill>
                  <a:schemeClr val="tx1"/>
                </a:solidFill>
                <a:effectLst/>
                <a:latin typeface="Segoe UI" pitchFamily="34" charset="0"/>
                <a:ea typeface="ＭＳ Ｐゴシック" pitchFamily="-60" charset="-128"/>
                <a:cs typeface="+mn-cs"/>
              </a:rPr>
              <a:t>הילדים מאוד</a:t>
            </a:r>
            <a:r>
              <a:rPr lang="he-IL" sz="1100" kern="1200" baseline="0" dirty="0" smtClean="0">
                <a:solidFill>
                  <a:schemeClr val="tx1"/>
                </a:solidFill>
                <a:effectLst/>
                <a:latin typeface="Segoe UI" pitchFamily="34" charset="0"/>
                <a:ea typeface="ＭＳ Ｐゴシック" pitchFamily="-60" charset="-128"/>
                <a:cs typeface="+mn-cs"/>
              </a:rPr>
              <a:t> אוהבים את </a:t>
            </a:r>
            <a:r>
              <a:rPr lang="he-IL" sz="1100" kern="1200" dirty="0" smtClean="0">
                <a:solidFill>
                  <a:schemeClr val="tx1"/>
                </a:solidFill>
                <a:effectLst/>
                <a:latin typeface="Segoe UI" pitchFamily="34" charset="0"/>
                <a:ea typeface="ＭＳ Ｐゴシック" pitchFamily="-60" charset="-128"/>
                <a:cs typeface="+mn-cs"/>
              </a:rPr>
              <a:t>הסרטון הזה, כי הוא באמת תולה תקוות שיש אפליקציה שיכולה לבטל מה שעשית ברשת, להסיר מידע/תמונה שאתה לא רוצה שתפורסם ועוד. </a:t>
            </a:r>
          </a:p>
          <a:p>
            <a:pPr algn="just" rtl="1"/>
            <a:endParaRPr lang="he-IL" sz="1100" kern="1200" dirty="0" smtClean="0">
              <a:solidFill>
                <a:schemeClr val="tx1"/>
              </a:solidFill>
              <a:effectLst/>
              <a:latin typeface="Segoe UI" pitchFamily="34" charset="0"/>
              <a:ea typeface="ＭＳ Ｐゴシック" pitchFamily="-60" charset="-128"/>
              <a:cs typeface="+mn-cs"/>
            </a:endParaRPr>
          </a:p>
          <a:p>
            <a:pPr algn="just" rtl="1"/>
            <a:r>
              <a:rPr lang="he-IL" sz="1100" kern="1200" dirty="0" smtClean="0">
                <a:solidFill>
                  <a:schemeClr val="tx1"/>
                </a:solidFill>
                <a:effectLst/>
                <a:latin typeface="Segoe UI" pitchFamily="34" charset="0"/>
                <a:ea typeface="ＭＳ Ｐゴシック" pitchFamily="-60" charset="-128"/>
                <a:cs typeface="+mn-cs"/>
              </a:rPr>
              <a:t>אחרי הסרטון לסיים עם השקף הבא שאומר: מכיוון שאין לנו אפשרות כזו, אנחנו בעצם צריכים לחשוב פעמיים לפני כל פעולה</a:t>
            </a:r>
            <a:r>
              <a:rPr lang="he-IL" sz="1100" kern="1200" baseline="0" dirty="0" smtClean="0">
                <a:solidFill>
                  <a:schemeClr val="tx1"/>
                </a:solidFill>
                <a:effectLst/>
                <a:latin typeface="Segoe UI" pitchFamily="34" charset="0"/>
                <a:ea typeface="ＭＳ Ｐゴシック" pitchFamily="-60" charset="-128"/>
                <a:cs typeface="+mn-cs"/>
              </a:rPr>
              <a:t> </a:t>
            </a:r>
            <a:r>
              <a:rPr lang="he-IL" sz="1100" kern="1200" dirty="0" smtClean="0">
                <a:solidFill>
                  <a:schemeClr val="tx1"/>
                </a:solidFill>
                <a:effectLst/>
                <a:latin typeface="Segoe UI" pitchFamily="34" charset="0"/>
                <a:ea typeface="ＭＳ Ｐゴシック" pitchFamily="-60" charset="-128"/>
                <a:cs typeface="+mn-cs"/>
              </a:rPr>
              <a:t>כשמדובר ברשת... זה ממשיך לשקף הבא – לקחת אחריות ולחשוב לפני שמצלמים (כי אם התמונה כבר בטלפון אז</a:t>
            </a:r>
            <a:r>
              <a:rPr lang="he-IL" sz="1100" kern="1200" baseline="0" dirty="0" smtClean="0">
                <a:solidFill>
                  <a:schemeClr val="tx1"/>
                </a:solidFill>
                <a:effectLst/>
                <a:latin typeface="Segoe UI" pitchFamily="34" charset="0"/>
                <a:ea typeface="ＭＳ Ｐゴシック" pitchFamily="-60" charset="-128"/>
                <a:cs typeface="+mn-cs"/>
              </a:rPr>
              <a:t> כבר יכול לקרות איתה משהו)</a:t>
            </a:r>
            <a:r>
              <a:rPr lang="he-IL" sz="1100" kern="1200" dirty="0" smtClean="0">
                <a:solidFill>
                  <a:schemeClr val="tx1"/>
                </a:solidFill>
                <a:effectLst/>
                <a:latin typeface="Segoe UI" pitchFamily="34" charset="0"/>
                <a:ea typeface="ＭＳ Ｐゴシック" pitchFamily="-60" charset="-128"/>
                <a:cs typeface="+mn-cs"/>
              </a:rPr>
              <a:t>, לפני שמעלים, לפי שעושים לייק, לפני שמצטרפים לקבוצה, לפני שמעבירים הלאה, לפני ש....</a:t>
            </a:r>
            <a:endParaRPr lang="en-US" sz="1100" kern="1200" dirty="0">
              <a:solidFill>
                <a:schemeClr val="tx1"/>
              </a:solidFill>
              <a:effectLst/>
              <a:latin typeface="Segoe UI" pitchFamily="34" charset="0"/>
              <a:ea typeface="ＭＳ Ｐゴシック" pitchFamily="-60" charset="-128"/>
              <a:cs typeface="+mn-cs"/>
            </a:endParaRPr>
          </a:p>
        </p:txBody>
      </p:sp>
      <p:sp>
        <p:nvSpPr>
          <p:cNvPr id="4" name="Slide Number Placeholder 3"/>
          <p:cNvSpPr>
            <a:spLocks noGrp="1"/>
          </p:cNvSpPr>
          <p:nvPr>
            <p:ph type="sldNum" sz="quarter" idx="10"/>
          </p:nvPr>
        </p:nvSpPr>
        <p:spPr/>
        <p:txBody>
          <a:bodyPr/>
          <a:lstStyle/>
          <a:p>
            <a:fld id="{E1A0FAF0-8526-4CFE-A8F4-7A1168856F11}" type="slidenum">
              <a:rPr lang="en-US" smtClean="0"/>
              <a:pPr/>
              <a:t>27</a:t>
            </a:fld>
            <a:endParaRPr lang="en-US" dirty="0"/>
          </a:p>
        </p:txBody>
      </p:sp>
    </p:spTree>
    <p:extLst>
      <p:ext uri="{BB962C8B-B14F-4D97-AF65-F5344CB8AC3E}">
        <p14:creationId xmlns:p14="http://schemas.microsoft.com/office/powerpoint/2010/main" val="3742185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מציין מיקום של תמונת שקופית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49155" name="מציין מיקום של הערות 2"/>
          <p:cNvSpPr>
            <a:spLocks noGrp="1"/>
          </p:cNvSpPr>
          <p:nvPr>
            <p:ph type="body" idx="1"/>
          </p:nvPr>
        </p:nvSpPr>
        <p:spPr bwMode="auto">
          <a:noFill/>
        </p:spPr>
        <p:txBody>
          <a:bodyPr wrap="square" numCol="1" anchor="t" anchorCtr="0" compatLnSpc="1">
            <a:prstTxWarp prst="textNoShape">
              <a:avLst/>
            </a:prstTxWarp>
          </a:bodyPr>
          <a:lstStyle/>
          <a:p>
            <a:r>
              <a:rPr lang="he-IL" dirty="0" smtClean="0"/>
              <a:t>הערה</a:t>
            </a:r>
            <a:r>
              <a:rPr lang="he-IL" baseline="0" dirty="0" smtClean="0"/>
              <a:t> למדריך: אמור את הכותרת של השקף בקול רם - זה עולה בעצם מהשאלות שהעלית בשקף הקודם, אז כולנו חיים ברשת... בכיף... </a:t>
            </a:r>
          </a:p>
          <a:p>
            <a:r>
              <a:rPr lang="he-IL" baseline="0" dirty="0" smtClean="0"/>
              <a:t>והצג בפני הילדים את השאלה – איפה הם מבלים?</a:t>
            </a:r>
          </a:p>
          <a:p>
            <a:endParaRPr lang="he-IL" baseline="0" dirty="0" smtClean="0"/>
          </a:p>
          <a:p>
            <a:r>
              <a:rPr lang="he-IL" dirty="0" smtClean="0"/>
              <a:t>התשובות של הילדים יכולות לנוע בטווח רחב,</a:t>
            </a:r>
            <a:r>
              <a:rPr lang="he-IL" baseline="0" dirty="0" smtClean="0"/>
              <a:t> תלוי במידת הנוכחות שלהם ברשת. </a:t>
            </a:r>
          </a:p>
          <a:p>
            <a:r>
              <a:rPr lang="he-IL" baseline="0" dirty="0" smtClean="0"/>
              <a:t>יכולים להיות ילדים בכיתה ד' שכבר יש להם וואטצ'אפ ופייסבוק ויכולים ילדים בכיתה ה' שעוד אין להם (הרבה מזה תלוי בהורים ובסביבה שבה הם נמצאים)</a:t>
            </a:r>
          </a:p>
          <a:p>
            <a:r>
              <a:rPr lang="he-IL" baseline="0" dirty="0" smtClean="0"/>
              <a:t>זה בעצם מצריך שיקול דעת מהמדריך בנוגע לתכנים שהוא חושף בפניהם ולמידת ההעמקה בכל אחת מן הרשתות החברתיות/האפליקציות .</a:t>
            </a:r>
          </a:p>
          <a:p>
            <a:r>
              <a:rPr lang="he-IL" baseline="0" dirty="0" smtClean="0"/>
              <a:t>מה שחשוב באמת זה לתת להם מקום להיפתח, לשתף ולגלות איפה הם נמצאים באמת. (זה יעזור גם להמשך המצגת, היכן צריך לתת יותר דגש). </a:t>
            </a:r>
          </a:p>
          <a:p>
            <a:r>
              <a:rPr lang="he-IL" baseline="0" dirty="0" smtClean="0"/>
              <a:t>בגלל שהגיל צעיר, חשוב שהדגש יהיה כמה שיותר חיובי וכמה שפחות מפחיד, מאיים ושלילי!</a:t>
            </a:r>
          </a:p>
          <a:p>
            <a:r>
              <a:rPr lang="he-IL" baseline="0" dirty="0" smtClean="0"/>
              <a:t>יחד עם זאת, המטרה בהחלט שילדים יבינו שגם במרחב הזה הם יכולים להיפגע.</a:t>
            </a:r>
          </a:p>
          <a:p>
            <a:r>
              <a:rPr lang="he-IL" baseline="0" dirty="0" smtClean="0"/>
              <a:t>ממש כמו במרחב הפיזי עליהם למוד כיצד להתנהג וקחת אחריות על מעשיהם. כמו שמלמדים אותם לחצות את הכביש, כמו שמלמדים אותם לרכב על אופניים או כל דבר אחר, גם כאן חייבים לתת להם כלים לעשות זאת נכון. לדוגמה: </a:t>
            </a:r>
          </a:p>
          <a:p>
            <a:r>
              <a:rPr lang="he-IL" baseline="0" dirty="0" smtClean="0"/>
              <a:t>תשאלו אותם: מה זה ראשי תיבות של זה"ב?</a:t>
            </a:r>
          </a:p>
          <a:p>
            <a:r>
              <a:rPr lang="he-IL" baseline="0" dirty="0" smtClean="0"/>
              <a:t>הם יענו כנראה "זהירות בדרכים"... ואתם תגידו: גם! זה </a:t>
            </a:r>
            <a:r>
              <a:rPr lang="he-IL" b="1" baseline="0" dirty="0" smtClean="0"/>
              <a:t>זהירות באינטרנט</a:t>
            </a:r>
            <a:r>
              <a:rPr lang="he-IL" baseline="0" dirty="0" smtClean="0"/>
              <a:t>.</a:t>
            </a:r>
          </a:p>
          <a:p>
            <a:endParaRPr lang="he-IL" dirty="0" smtClean="0"/>
          </a:p>
          <a:p>
            <a:endParaRPr lang="he-IL" dirty="0" smtClean="0"/>
          </a:p>
        </p:txBody>
      </p:sp>
      <p:sp>
        <p:nvSpPr>
          <p:cNvPr id="4" name="מציין מיקום של מספר שקופית 3"/>
          <p:cNvSpPr txBox="1">
            <a:spLocks noGrp="1"/>
          </p:cNvSpPr>
          <p:nvPr/>
        </p:nvSpPr>
        <p:spPr>
          <a:xfrm>
            <a:off x="1575" y="9430091"/>
            <a:ext cx="2945659" cy="496411"/>
          </a:xfrm>
          <a:prstGeom prst="rect">
            <a:avLst/>
          </a:prstGeom>
          <a:noFill/>
        </p:spPr>
        <p:txBody>
          <a:bodyPr rtlCol="1" anchor="b"/>
          <a:lstStyle/>
          <a:p>
            <a:pPr algn="l" fontAlgn="auto">
              <a:spcBef>
                <a:spcPts val="0"/>
              </a:spcBef>
              <a:spcAft>
                <a:spcPts val="0"/>
              </a:spcAft>
              <a:defRPr/>
            </a:pPr>
            <a:fld id="{7A7C0247-A328-4104-B583-B80652CDD59C}" type="slidenum">
              <a:rPr lang="he-IL" sz="1200">
                <a:latin typeface="+mn-lt"/>
                <a:cs typeface="+mn-cs"/>
              </a:rPr>
              <a:pPr algn="l" fontAlgn="auto">
                <a:spcBef>
                  <a:spcPts val="0"/>
                </a:spcBef>
                <a:spcAft>
                  <a:spcPts val="0"/>
                </a:spcAft>
                <a:defRPr/>
              </a:pPr>
              <a:t>3</a:t>
            </a:fld>
            <a:endParaRPr lang="he-IL" sz="1200">
              <a:latin typeface="+mn-lt"/>
              <a:cs typeface="+mn-cs"/>
            </a:endParaRPr>
          </a:p>
        </p:txBody>
      </p:sp>
    </p:spTree>
    <p:extLst>
      <p:ext uri="{BB962C8B-B14F-4D97-AF65-F5344CB8AC3E}">
        <p14:creationId xmlns:p14="http://schemas.microsoft.com/office/powerpoint/2010/main" val="4255471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בין הדברים הטובים שעושים ברשת</a:t>
            </a:r>
            <a:r>
              <a:rPr lang="he-IL" baseline="0" dirty="0" smtClean="0"/>
              <a:t> זה ללמוד. </a:t>
            </a:r>
          </a:p>
          <a:p>
            <a:r>
              <a:rPr lang="he-IL" baseline="0" dirty="0" smtClean="0"/>
              <a:t>הרשת בעצם מאגדת בתוכה מידע אינסופי שמאפשר לנו ללמוד, מפתח את הסקרנות שלנו, מאפשר לנו לחקור ולגלות במהירות ובדרך פשוטה וחווייתית.</a:t>
            </a:r>
          </a:p>
          <a:p>
            <a:r>
              <a:rPr lang="he-IL" baseline="0" dirty="0" smtClean="0"/>
              <a:t>באמצעות רשת האינטרנט הלמידה היום הינה חוויתית יותר, חוצת גבולות, מעשירה ומגוונת. </a:t>
            </a:r>
          </a:p>
          <a:p>
            <a:r>
              <a:rPr lang="he-IL" baseline="0" dirty="0" smtClean="0"/>
              <a:t>לשאול את הילדים: האם אתם מכירים או לומדים באחד מהאתרי הלימוד המופיעים בשקף?</a:t>
            </a:r>
          </a:p>
          <a:p>
            <a:r>
              <a:rPr lang="he-IL" baseline="0" dirty="0" smtClean="0"/>
              <a:t>האם יש להם אתר בית ספרי שבו מועלים תכנים של שיעורים ?</a:t>
            </a:r>
          </a:p>
          <a:p>
            <a:r>
              <a:rPr lang="he-IL" baseline="0" dirty="0" smtClean="0"/>
              <a:t>האם הם עושים עבודות במחשב?</a:t>
            </a:r>
          </a:p>
          <a:p>
            <a:r>
              <a:rPr lang="he-IL" baseline="0" dirty="0" smtClean="0"/>
              <a:t>האם הם חוקרים ברשת ומחפשים מידע?</a:t>
            </a:r>
            <a:endParaRPr lang="he-IL" dirty="0"/>
          </a:p>
        </p:txBody>
      </p:sp>
      <p:sp>
        <p:nvSpPr>
          <p:cNvPr id="4" name="Slide Number Placeholder 3"/>
          <p:cNvSpPr>
            <a:spLocks noGrp="1"/>
          </p:cNvSpPr>
          <p:nvPr>
            <p:ph type="sldNum" sz="quarter" idx="10"/>
          </p:nvPr>
        </p:nvSpPr>
        <p:spPr/>
        <p:txBody>
          <a:bodyPr/>
          <a:lstStyle/>
          <a:p>
            <a:fld id="{3AE660C4-2FCC-4A39-8D20-3B2B0F23F1CA}" type="slidenum">
              <a:rPr lang="he-IL" smtClean="0"/>
              <a:t>4</a:t>
            </a:fld>
            <a:endParaRPr lang="he-IL"/>
          </a:p>
        </p:txBody>
      </p:sp>
    </p:spTree>
    <p:extLst>
      <p:ext uri="{BB962C8B-B14F-4D97-AF65-F5344CB8AC3E}">
        <p14:creationId xmlns:p14="http://schemas.microsoft.com/office/powerpoint/2010/main" val="5186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כל המוסיקה והסדרות שאתם אוהבים נמצאים ברשת. </a:t>
            </a:r>
          </a:p>
          <a:p>
            <a:r>
              <a:rPr lang="he-IL" dirty="0" smtClean="0"/>
              <a:t>תנו לי דוגמאות</a:t>
            </a:r>
            <a:r>
              <a:rPr lang="he-IL" baseline="0" dirty="0" smtClean="0"/>
              <a:t> של זמרים שאתם שומעים.</a:t>
            </a:r>
          </a:p>
          <a:p>
            <a:r>
              <a:rPr lang="he-IL" baseline="0" dirty="0" smtClean="0"/>
              <a:t>איפה אתם מחפשים את המוזיקה ומידע על הזמרים והשחקנים? </a:t>
            </a:r>
          </a:p>
          <a:p>
            <a:r>
              <a:rPr lang="he-IL" baseline="0" dirty="0" smtClean="0"/>
              <a:t>יש עוד דברים שאתם מחפשים?</a:t>
            </a:r>
          </a:p>
          <a:p>
            <a:endParaRPr lang="he-IL" baseline="0" dirty="0" smtClean="0"/>
          </a:p>
          <a:p>
            <a:r>
              <a:rPr lang="he-IL" b="1" u="sng" baseline="0" dirty="0" smtClean="0"/>
              <a:t>שימו לב ששמנו פה מקורות מידע שונים:</a:t>
            </a:r>
          </a:p>
          <a:p>
            <a:pPr marL="171450" indent="-171450">
              <a:buFontTx/>
              <a:buChar char="-"/>
            </a:pPr>
            <a:r>
              <a:rPr lang="he-IL" baseline="0" dirty="0" smtClean="0"/>
              <a:t>יוטיוב</a:t>
            </a:r>
          </a:p>
          <a:p>
            <a:pPr marL="171450" indent="-171450">
              <a:buFontTx/>
              <a:buChar char="-"/>
            </a:pPr>
            <a:r>
              <a:rPr lang="he-IL" baseline="0" dirty="0" smtClean="0"/>
              <a:t>וויקיפדיה</a:t>
            </a:r>
          </a:p>
          <a:p>
            <a:pPr marL="171450" indent="-171450">
              <a:buFontTx/>
              <a:buChar char="-"/>
            </a:pPr>
            <a:r>
              <a:rPr lang="he-IL" baseline="0" dirty="0" smtClean="0"/>
              <a:t>אתר וואלה אשר מאגד סרטונים של סדרות של בני נוער</a:t>
            </a:r>
          </a:p>
          <a:p>
            <a:pPr marL="171450" indent="-171450">
              <a:buFontTx/>
              <a:buChar char="-"/>
            </a:pPr>
            <a:r>
              <a:rPr lang="he-IL" baseline="0" dirty="0" smtClean="0"/>
              <a:t>פייסבוק- אשר כולל  עמוד רשמי של זמרים, שחקנים, סדרות ועוד.</a:t>
            </a:r>
          </a:p>
          <a:p>
            <a:endParaRPr lang="he-IL" baseline="0" dirty="0" smtClean="0"/>
          </a:p>
          <a:p>
            <a:endParaRPr lang="he-IL" baseline="0" dirty="0" smtClean="0"/>
          </a:p>
          <a:p>
            <a:endParaRPr lang="he-IL" baseline="0" dirty="0" smtClean="0"/>
          </a:p>
          <a:p>
            <a:endParaRPr lang="he-IL" dirty="0"/>
          </a:p>
        </p:txBody>
      </p:sp>
      <p:sp>
        <p:nvSpPr>
          <p:cNvPr id="4" name="Slide Number Placeholder 3"/>
          <p:cNvSpPr>
            <a:spLocks noGrp="1"/>
          </p:cNvSpPr>
          <p:nvPr>
            <p:ph type="sldNum" sz="quarter" idx="10"/>
          </p:nvPr>
        </p:nvSpPr>
        <p:spPr/>
        <p:txBody>
          <a:bodyPr/>
          <a:lstStyle/>
          <a:p>
            <a:pPr>
              <a:defRPr/>
            </a:pPr>
            <a:fld id="{290CF5C7-4603-41E8-BE01-6C3FD570C6BA}" type="slidenum">
              <a:rPr lang="he-IL" smtClean="0"/>
              <a:pPr>
                <a:defRPr/>
              </a:pPr>
              <a:t>5</a:t>
            </a:fld>
            <a:endParaRPr lang="he-IL"/>
          </a:p>
        </p:txBody>
      </p:sp>
    </p:spTree>
    <p:extLst>
      <p:ext uri="{BB962C8B-B14F-4D97-AF65-F5344CB8AC3E}">
        <p14:creationId xmlns:p14="http://schemas.microsoft.com/office/powerpoint/2010/main" val="2791377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b="0" dirty="0" smtClean="0">
                <a:solidFill>
                  <a:srgbClr val="303030"/>
                </a:solidFill>
                <a:latin typeface="arial" panose="020B0604020202020204" pitchFamily="34" charset="0"/>
              </a:rPr>
              <a:t>משחקים ברשת- הרש</a:t>
            </a:r>
            <a:r>
              <a:rPr lang="he-IL" b="0" baseline="0" dirty="0" smtClean="0">
                <a:solidFill>
                  <a:srgbClr val="303030"/>
                </a:solidFill>
                <a:latin typeface="arial" panose="020B0604020202020204" pitchFamily="34" charset="0"/>
              </a:rPr>
              <a:t>ת פתחה בפנינו עולם ומלואו של משחקים , מאפשרת לנו גוון והחליף משחקים בתכיפות שנבחר, לשחק עם חברים מהכיתה וחברים מהעולם, לפתח מיומניות שונות שמעולם לא חשבנו עליהם ועוד.</a:t>
            </a:r>
          </a:p>
          <a:p>
            <a:pPr marL="0" marR="0" indent="0" algn="r" defTabSz="914400" rtl="1" eaLnBrk="0" fontAlgn="base" latinLnBrk="0" hangingPunct="0">
              <a:lnSpc>
                <a:spcPct val="100000"/>
              </a:lnSpc>
              <a:spcBef>
                <a:spcPct val="30000"/>
              </a:spcBef>
              <a:spcAft>
                <a:spcPct val="0"/>
              </a:spcAft>
              <a:buClrTx/>
              <a:buSzTx/>
              <a:buFontTx/>
              <a:buNone/>
              <a:tabLst/>
              <a:defRPr/>
            </a:pPr>
            <a:r>
              <a:rPr lang="he-IL" b="0" baseline="0" dirty="0" smtClean="0">
                <a:solidFill>
                  <a:srgbClr val="303030"/>
                </a:solidFill>
                <a:latin typeface="arial" panose="020B0604020202020204" pitchFamily="34" charset="0"/>
              </a:rPr>
              <a:t>פנו אל הילדים בשאלות ואיספו מהם מידע </a:t>
            </a:r>
          </a:p>
          <a:p>
            <a:pPr marL="0" marR="0" indent="0" algn="r" defTabSz="914400" rtl="1" eaLnBrk="0" fontAlgn="base" latinLnBrk="0" hangingPunct="0">
              <a:lnSpc>
                <a:spcPct val="100000"/>
              </a:lnSpc>
              <a:spcBef>
                <a:spcPct val="30000"/>
              </a:spcBef>
              <a:spcAft>
                <a:spcPct val="0"/>
              </a:spcAft>
              <a:buClrTx/>
              <a:buSzTx/>
              <a:buFontTx/>
              <a:buNone/>
              <a:tabLst/>
              <a:defRPr/>
            </a:pPr>
            <a:endParaRPr lang="he-IL" b="0" baseline="0" dirty="0" smtClean="0">
              <a:solidFill>
                <a:srgbClr val="303030"/>
              </a:solidFill>
              <a:latin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he-IL" b="0" baseline="0" dirty="0" smtClean="0">
                <a:solidFill>
                  <a:srgbClr val="303030"/>
                </a:solidFill>
                <a:latin typeface="arial" panose="020B0604020202020204" pitchFamily="34" charset="0"/>
              </a:rPr>
              <a:t>באילו משחקים אתם אוהבים לשחק?</a:t>
            </a:r>
          </a:p>
          <a:p>
            <a:pPr marL="0" marR="0" indent="0" algn="r" defTabSz="914400" rtl="1" eaLnBrk="0" fontAlgn="base" latinLnBrk="0" hangingPunct="0">
              <a:lnSpc>
                <a:spcPct val="100000"/>
              </a:lnSpc>
              <a:spcBef>
                <a:spcPct val="30000"/>
              </a:spcBef>
              <a:spcAft>
                <a:spcPct val="0"/>
              </a:spcAft>
              <a:buClrTx/>
              <a:buSzTx/>
              <a:buFontTx/>
              <a:buNone/>
              <a:tabLst/>
              <a:defRPr/>
            </a:pPr>
            <a:r>
              <a:rPr lang="he-IL" b="0" baseline="0" dirty="0" smtClean="0">
                <a:solidFill>
                  <a:srgbClr val="303030"/>
                </a:solidFill>
                <a:latin typeface="arial" panose="020B0604020202020204" pitchFamily="34" charset="0"/>
              </a:rPr>
              <a:t>עם מי אתם משחקים? </a:t>
            </a:r>
          </a:p>
          <a:p>
            <a:pPr marL="0" marR="0" indent="0" algn="r" defTabSz="914400" rtl="1" eaLnBrk="0" fontAlgn="base" latinLnBrk="0" hangingPunct="0">
              <a:lnSpc>
                <a:spcPct val="100000"/>
              </a:lnSpc>
              <a:spcBef>
                <a:spcPct val="30000"/>
              </a:spcBef>
              <a:spcAft>
                <a:spcPct val="0"/>
              </a:spcAft>
              <a:buClrTx/>
              <a:buSzTx/>
              <a:buFontTx/>
              <a:buNone/>
              <a:tabLst/>
              <a:defRPr/>
            </a:pPr>
            <a:r>
              <a:rPr lang="he-IL" b="0" baseline="0" dirty="0" smtClean="0">
                <a:solidFill>
                  <a:srgbClr val="303030"/>
                </a:solidFill>
                <a:latin typeface="arial" panose="020B0604020202020204" pitchFamily="34" charset="0"/>
              </a:rPr>
              <a:t>אתם מכירים את כל חבירכם למשחק?</a:t>
            </a:r>
          </a:p>
          <a:p>
            <a:pPr marL="0" marR="0" indent="0" algn="r" defTabSz="914400" rtl="1" eaLnBrk="0" fontAlgn="base" latinLnBrk="0" hangingPunct="0">
              <a:lnSpc>
                <a:spcPct val="100000"/>
              </a:lnSpc>
              <a:spcBef>
                <a:spcPct val="30000"/>
              </a:spcBef>
              <a:spcAft>
                <a:spcPct val="0"/>
              </a:spcAft>
              <a:buClrTx/>
              <a:buSzTx/>
              <a:buFontTx/>
              <a:buNone/>
              <a:tabLst/>
              <a:defRPr/>
            </a:pPr>
            <a:r>
              <a:rPr lang="he-IL" b="0" baseline="0" dirty="0" smtClean="0">
                <a:solidFill>
                  <a:srgbClr val="303030"/>
                </a:solidFill>
                <a:latin typeface="arial" panose="020B0604020202020204" pitchFamily="34" charset="0"/>
              </a:rPr>
              <a:t>האם המשחקים הם חינמים או דורשים תשלום כלשהו בשלב כזה או אחר של המשחק.</a:t>
            </a:r>
          </a:p>
          <a:p>
            <a:pPr marL="0" marR="0" indent="0" algn="r" defTabSz="914400" rtl="1" eaLnBrk="0" fontAlgn="base" latinLnBrk="0" hangingPunct="0">
              <a:lnSpc>
                <a:spcPct val="100000"/>
              </a:lnSpc>
              <a:spcBef>
                <a:spcPct val="30000"/>
              </a:spcBef>
              <a:spcAft>
                <a:spcPct val="0"/>
              </a:spcAft>
              <a:buClrTx/>
              <a:buSzTx/>
              <a:buFontTx/>
              <a:buNone/>
              <a:tabLst/>
              <a:defRPr/>
            </a:pPr>
            <a:endParaRPr lang="he-IL" b="1" baseline="0" dirty="0" smtClean="0">
              <a:solidFill>
                <a:srgbClr val="30303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290CF5C7-4603-41E8-BE01-6C3FD570C6BA}" type="slidenum">
              <a:rPr lang="he-IL" smtClean="0"/>
              <a:pPr>
                <a:defRPr/>
              </a:pPr>
              <a:t>6</a:t>
            </a:fld>
            <a:endParaRPr lang="he-IL"/>
          </a:p>
        </p:txBody>
      </p:sp>
    </p:spTree>
    <p:extLst>
      <p:ext uri="{BB962C8B-B14F-4D97-AF65-F5344CB8AC3E}">
        <p14:creationId xmlns:p14="http://schemas.microsoft.com/office/powerpoint/2010/main" val="2701179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מציין מיקום של תמונת שקופית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49155" name="מציין מיקום של הערות 2"/>
          <p:cNvSpPr>
            <a:spLocks noGrp="1"/>
          </p:cNvSpPr>
          <p:nvPr>
            <p:ph type="body" idx="1"/>
          </p:nvPr>
        </p:nvSpPr>
        <p:spPr bwMode="auto">
          <a:noFill/>
        </p:spPr>
        <p:txBody>
          <a:bodyPr wrap="square" numCol="1" anchor="t" anchorCtr="0" compatLnSpc="1">
            <a:prstTxWarp prst="textNoShape">
              <a:avLst/>
            </a:prstTxWarp>
          </a:bodyPr>
          <a:lstStyle/>
          <a:p>
            <a:r>
              <a:rPr lang="he-IL" dirty="0" smtClean="0"/>
              <a:t>אז ראינו עד עכשיו כמה דברים טובים אנחנו עושים ברשת, וכמה כיף ברשת.</a:t>
            </a:r>
          </a:p>
          <a:p>
            <a:r>
              <a:rPr lang="he-IL" dirty="0" smtClean="0"/>
              <a:t>אבל...</a:t>
            </a:r>
            <a:r>
              <a:rPr lang="he-IL" baseline="0" dirty="0" smtClean="0"/>
              <a:t> כמו בכל דבר בחיים, יש גם דברים פחות נעימים.</a:t>
            </a:r>
          </a:p>
          <a:p>
            <a:r>
              <a:rPr lang="he-IL" baseline="0" dirty="0" smtClean="0"/>
              <a:t>נתקלתם? (המדריך צריך לשאול את הילדים... לתת קצת זמן גם אם יש שקט.. הם בטוח יעלו משהו)</a:t>
            </a:r>
          </a:p>
          <a:p>
            <a:r>
              <a:rPr lang="he-IL" baseline="0" dirty="0" smtClean="0"/>
              <a:t>אם לא...</a:t>
            </a:r>
          </a:p>
          <a:p>
            <a:r>
              <a:rPr lang="he-IL" baseline="0" dirty="0" smtClean="0"/>
              <a:t>אפשר לשאול עוד פעם.</a:t>
            </a:r>
          </a:p>
          <a:p>
            <a:r>
              <a:rPr lang="he-IL" baseline="0" dirty="0" smtClean="0"/>
              <a:t>מישהו פעם חיפש משהו באינטרנט ומצא משהו אחר לגמרי ממה שהתכוון? משהו שלא היה לו כל כך נעים לראות?</a:t>
            </a:r>
          </a:p>
          <a:p>
            <a:r>
              <a:rPr lang="he-IL" baseline="0" dirty="0" smtClean="0"/>
              <a:t>מישהו שאתם לא מכירים כלל פנה אליכם ?</a:t>
            </a:r>
          </a:p>
          <a:p>
            <a:r>
              <a:rPr lang="he-IL" baseline="0" dirty="0" smtClean="0"/>
              <a:t>שמעתם על איזה ילד ששיחק במשחק וההורים שלו היו צריכים לשלם הרבה מאוד כסף כי הוא לא הבין שהוא משחק בכסף אמיתי?</a:t>
            </a:r>
          </a:p>
          <a:p>
            <a:r>
              <a:rPr lang="he-IL" baseline="0" dirty="0" smtClean="0"/>
              <a:t>הציעו לכם פעם להצטרף לקבוצה שמדברת לא יפה על ילד שלא שייך קבוצה?</a:t>
            </a:r>
          </a:p>
          <a:p>
            <a:r>
              <a:rPr lang="he-IL" b="1" u="sng" baseline="0" dirty="0" smtClean="0"/>
              <a:t>הערה למדריך</a:t>
            </a:r>
            <a:r>
              <a:rPr lang="he-IL" b="1" baseline="0" dirty="0" smtClean="0"/>
              <a:t>: חשוב!!! להרגיש איך הילדים מרגישים? חווים? להיות ערים האם יש ילד שנמצא במצוקה בתוך הכיתה בעקבות מה שנאמר? (מומלץ אפילו לדבר עם המחנכת לפני כדי לוודא אילו סוגיות חברתיות מטרידות את הילדים ומה כדאי או לא כדאי להעלות).</a:t>
            </a:r>
          </a:p>
          <a:p>
            <a:endParaRPr lang="he-IL" b="1" baseline="0" dirty="0" smtClean="0"/>
          </a:p>
          <a:p>
            <a:r>
              <a:rPr lang="he-IL" dirty="0" smtClean="0"/>
              <a:t>התייחס לתשובותיהם של הילדים בכיתה</a:t>
            </a:r>
            <a:r>
              <a:rPr lang="he-IL" baseline="0" dirty="0" smtClean="0"/>
              <a:t>, שקף מה שהם אומרים ונסה לתת שמות שיתחברו למה שתעביר בהמשך – (גנבו זהות, התחזו) פגיעה בפרטיות, (השפילו, העליבו, צחקו על, העבירו סרטון או תמונה בווטסאפ) בריונות ועוד.</a:t>
            </a:r>
          </a:p>
          <a:p>
            <a:endParaRPr lang="he-IL" b="1" baseline="0" dirty="0" smtClean="0"/>
          </a:p>
        </p:txBody>
      </p:sp>
      <p:sp>
        <p:nvSpPr>
          <p:cNvPr id="4" name="מציין מיקום של מספר שקופית 3"/>
          <p:cNvSpPr txBox="1">
            <a:spLocks noGrp="1"/>
          </p:cNvSpPr>
          <p:nvPr/>
        </p:nvSpPr>
        <p:spPr>
          <a:xfrm>
            <a:off x="1575" y="9430091"/>
            <a:ext cx="2945659" cy="496411"/>
          </a:xfrm>
          <a:prstGeom prst="rect">
            <a:avLst/>
          </a:prstGeom>
          <a:noFill/>
        </p:spPr>
        <p:txBody>
          <a:bodyPr rtlCol="1" anchor="b"/>
          <a:lstStyle/>
          <a:p>
            <a:pPr algn="l" fontAlgn="auto">
              <a:spcBef>
                <a:spcPts val="0"/>
              </a:spcBef>
              <a:spcAft>
                <a:spcPts val="0"/>
              </a:spcAft>
              <a:defRPr/>
            </a:pPr>
            <a:fld id="{7A7C0247-A328-4104-B583-B80652CDD59C}" type="slidenum">
              <a:rPr lang="he-IL" sz="1200">
                <a:latin typeface="+mn-lt"/>
                <a:cs typeface="+mn-cs"/>
              </a:rPr>
              <a:pPr algn="l" fontAlgn="auto">
                <a:spcBef>
                  <a:spcPts val="0"/>
                </a:spcBef>
                <a:spcAft>
                  <a:spcPts val="0"/>
                </a:spcAft>
                <a:defRPr/>
              </a:pPr>
              <a:t>7</a:t>
            </a:fld>
            <a:endParaRPr lang="he-IL" sz="1200">
              <a:latin typeface="+mn-lt"/>
              <a:cs typeface="+mn-cs"/>
            </a:endParaRPr>
          </a:p>
        </p:txBody>
      </p:sp>
    </p:spTree>
    <p:extLst>
      <p:ext uri="{BB962C8B-B14F-4D97-AF65-F5344CB8AC3E}">
        <p14:creationId xmlns:p14="http://schemas.microsoft.com/office/powerpoint/2010/main" val="414843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he-IL" b="0" dirty="0" smtClean="0"/>
              <a:t>ברשת</a:t>
            </a:r>
            <a:r>
              <a:rPr lang="he-IL" b="0" baseline="0" dirty="0" smtClean="0"/>
              <a:t> ניתן לחוות אינספור חוויות נפלאות ומאידך היא יכולה לאפשר מפגשים גם עם עולמות לא חיובים, כפי שהשקף מציג.  </a:t>
            </a:r>
            <a:endParaRPr lang="he-IL" b="0" dirty="0" smtClean="0"/>
          </a:p>
          <a:p>
            <a:r>
              <a:rPr lang="he-IL" baseline="0" dirty="0" smtClean="0"/>
              <a:t>ניתן לומר לילדים  שאכן יש אפשרות להיפגע ברשת ובנקודה הזו ילדים צריכים להבין שני דברים מרכזיים:</a:t>
            </a:r>
          </a:p>
          <a:p>
            <a:r>
              <a:rPr lang="he-IL" baseline="0" dirty="0" smtClean="0"/>
              <a:t>(1) </a:t>
            </a:r>
            <a:r>
              <a:rPr lang="he-IL" dirty="0" smtClean="0"/>
              <a:t>אם זה קרה לכם... או שאתם</a:t>
            </a:r>
            <a:r>
              <a:rPr lang="he-IL" baseline="0" dirty="0" smtClean="0"/>
              <a:t> מכירים מישהו שזה קרה לו... אז קודם כל חשוב לדעת שאתם לא לבד.</a:t>
            </a:r>
          </a:p>
          <a:p>
            <a:r>
              <a:rPr lang="he-IL" baseline="0" dirty="0" smtClean="0"/>
              <a:t>(2) יש מי שיכול לעזור וגם יש מה לעשות. </a:t>
            </a:r>
          </a:p>
          <a:p>
            <a:endParaRPr lang="he-IL" b="1" dirty="0" smtClean="0"/>
          </a:p>
          <a:p>
            <a:endParaRPr lang="he-IL" baseline="0" dirty="0" smtClean="0"/>
          </a:p>
          <a:p>
            <a:r>
              <a:rPr lang="he-IL" baseline="0" dirty="0" smtClean="0"/>
              <a:t>עכשיו נלמד מה ניתן לעשות, איך אתם יכולים או צריכים להתנהל (לקחת אחריות) ולמי אפשר לפנות לעזרה.</a:t>
            </a:r>
          </a:p>
          <a:p>
            <a:endParaRPr lang="he-IL" dirty="0" smtClean="0"/>
          </a:p>
          <a:p>
            <a:endParaRPr lang="he-IL" dirty="0" smtClean="0"/>
          </a:p>
        </p:txBody>
      </p:sp>
      <p:sp>
        <p:nvSpPr>
          <p:cNvPr id="4" name="Slide Number Placeholder 3"/>
          <p:cNvSpPr>
            <a:spLocks noGrp="1"/>
          </p:cNvSpPr>
          <p:nvPr>
            <p:ph type="sldNum" sz="quarter" idx="10"/>
          </p:nvPr>
        </p:nvSpPr>
        <p:spPr/>
        <p:txBody>
          <a:bodyPr/>
          <a:lstStyle/>
          <a:p>
            <a:pPr>
              <a:defRPr/>
            </a:pPr>
            <a:fld id="{290CF5C7-4603-41E8-BE01-6C3FD570C6BA}" type="slidenum">
              <a:rPr lang="he-IL" smtClean="0"/>
              <a:pPr>
                <a:defRPr/>
              </a:pPr>
              <a:t>8</a:t>
            </a:fld>
            <a:endParaRPr lang="he-IL"/>
          </a:p>
        </p:txBody>
      </p:sp>
    </p:spTree>
    <p:extLst>
      <p:ext uri="{BB962C8B-B14F-4D97-AF65-F5344CB8AC3E}">
        <p14:creationId xmlns:p14="http://schemas.microsoft.com/office/powerpoint/2010/main" val="462507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he-IL" b="1" u="sng" dirty="0" smtClean="0"/>
              <a:t>למנחה:</a:t>
            </a:r>
            <a:r>
              <a:rPr lang="he-IL" b="1" u="sng" baseline="0" dirty="0" smtClean="0"/>
              <a:t> להראות את הסרטון ולעבור לשקף הבא: </a:t>
            </a:r>
          </a:p>
          <a:p>
            <a:endParaRPr lang="en-US" sz="1200" b="1" u="sng" baseline="0"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he-IL" sz="1200" b="1" u="sng" baseline="0" dirty="0" smtClean="0"/>
              <a:t>לינק לסרטון: </a:t>
            </a:r>
            <a:r>
              <a:rPr lang="en-US" sz="1200" dirty="0" smtClean="0"/>
              <a:t>http://www.youtube.com/watch?v=CE2Ru-jqyrY</a:t>
            </a:r>
            <a:endParaRPr lang="he-IL" dirty="0" smtClean="0"/>
          </a:p>
          <a:p>
            <a:endParaRPr lang="he-IL" sz="1200" b="1" u="sng" baseline="0" dirty="0" smtClean="0"/>
          </a:p>
          <a:p>
            <a:r>
              <a:rPr lang="he-IL" sz="1200" b="1" u="sng" baseline="0" dirty="0" smtClean="0"/>
              <a:t>הסבר על הסרטון: </a:t>
            </a:r>
          </a:p>
          <a:p>
            <a:r>
              <a:rPr lang="he-IL" sz="1200" b="0" u="none" baseline="0" dirty="0" smtClean="0"/>
              <a:t>הסרטון מציג תמונה של מישהי על לוח המודעות בבית הספר. לא משנה כמה פעמים תנסה להוריד את התמונה, היא תשוב ותחזור לאותו המקום שהונח בפעם הראשונה על לוח המודעות. </a:t>
            </a:r>
          </a:p>
          <a:p>
            <a:r>
              <a:rPr lang="he-IL" sz="1200" b="0" u="none" baseline="0" dirty="0" smtClean="0"/>
              <a:t>הרעיון הוא: שמה שעולה לאינטרנט נשאר שם ולא ניתן להסתיר או להסיר.</a:t>
            </a:r>
          </a:p>
          <a:p>
            <a:endParaRPr lang="he-IL" sz="1200" b="0" u="none" baseline="0" dirty="0" smtClean="0"/>
          </a:p>
          <a:p>
            <a:r>
              <a:rPr lang="he-IL" sz="1200" b="0" u="none" baseline="0" dirty="0" smtClean="0"/>
              <a:t>שאלו את הילדים בתום הסרטון:</a:t>
            </a:r>
          </a:p>
          <a:p>
            <a:r>
              <a:rPr lang="he-IL" sz="1200" b="0" u="none" baseline="0" dirty="0" smtClean="0"/>
              <a:t>מה אתם למדים מהסרטון הזה?</a:t>
            </a:r>
          </a:p>
          <a:p>
            <a:r>
              <a:rPr lang="he-IL" sz="1200" b="0" u="none" baseline="0" dirty="0" smtClean="0"/>
              <a:t>איך הוא קשור לרשת האינטרנט?</a:t>
            </a:r>
          </a:p>
          <a:p>
            <a:r>
              <a:rPr lang="he-IL" sz="1200" b="0" u="none" baseline="0" dirty="0" smtClean="0"/>
              <a:t>האם אתם חברים ברשת חברתית? מה אתם עושים שם? חולקים מידע? נקודת ההנחה שאם הם חברים ברשתות חברתיות – התשובות יכללו פייסבוק ווטסאפ – ואליהן נתייחס בשקפים הבאים.</a:t>
            </a:r>
          </a:p>
          <a:p>
            <a:endParaRPr lang="he-IL" sz="1200" b="0" u="none" baseline="0" dirty="0" smtClean="0"/>
          </a:p>
        </p:txBody>
      </p:sp>
      <p:sp>
        <p:nvSpPr>
          <p:cNvPr id="4" name="Slide Number Placeholder 3"/>
          <p:cNvSpPr>
            <a:spLocks noGrp="1"/>
          </p:cNvSpPr>
          <p:nvPr>
            <p:ph type="sldNum" sz="quarter" idx="10"/>
          </p:nvPr>
        </p:nvSpPr>
        <p:spPr/>
        <p:txBody>
          <a:bodyPr/>
          <a:lstStyle/>
          <a:p>
            <a:pPr>
              <a:defRPr/>
            </a:pPr>
            <a:fld id="{290CF5C7-4603-41E8-BE01-6C3FD570C6BA}" type="slidenum">
              <a:rPr lang="he-IL" smtClean="0"/>
              <a:pPr>
                <a:defRPr/>
              </a:pPr>
              <a:t>9</a:t>
            </a:fld>
            <a:endParaRPr lang="he-IL"/>
          </a:p>
        </p:txBody>
      </p:sp>
    </p:spTree>
    <p:extLst>
      <p:ext uri="{BB962C8B-B14F-4D97-AF65-F5344CB8AC3E}">
        <p14:creationId xmlns:p14="http://schemas.microsoft.com/office/powerpoint/2010/main" val="4151932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cstate="email">
              <a:alphaModFix amt="45000"/>
              <a:duotone>
                <a:schemeClr val="accent1">
                  <a:shade val="45000"/>
                  <a:satMod val="135000"/>
                </a:schemeClr>
                <a:prstClr val="white"/>
              </a:duotone>
              <a:extLst>
                <a:ext uri="{28A0092B-C50C-407E-A947-70E740481C1C}">
                  <a14:useLocalDpi xmlns:a14="http://schemas.microsoft.com/office/drawing/2010/main"/>
                </a:ext>
              </a:extLst>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2/11/2015</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2/11/2015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2/11/2015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361169"/>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2/11/2015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cstate="email">
              <a:alphaModFix amt="45000"/>
              <a:duotone>
                <a:schemeClr val="accent2">
                  <a:shade val="45000"/>
                  <a:satMod val="135000"/>
                </a:schemeClr>
                <a:prstClr val="white"/>
              </a:duotone>
              <a:extLst>
                <a:ext uri="{28A0092B-C50C-407E-A947-70E740481C1C}">
                  <a14:useLocalDpi xmlns:a14="http://schemas.microsoft.com/office/drawing/2010/main"/>
                </a:ext>
              </a:extLst>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2/11/2015</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2/11/2015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2/11/2015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2/11/2015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2/11/2015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2/11/2015</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2/11/2015</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2/11/2015</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801" r:id="rId12"/>
  </p:sldLayoutIdLst>
  <p:hf sldNum="0" hdr="0" ftr="0" dt="0"/>
  <p:txStyles>
    <p:titleStyle>
      <a:lvl1pPr algn="l" defTabSz="914400" rtl="1"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r" defTabSz="914400" rtl="1"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9.png"/><Relationship Id="rId18"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36.png"/><Relationship Id="rId2" Type="http://schemas.openxmlformats.org/officeDocument/2006/relationships/notesSlide" Target="../notesSlides/notesSlide14.xml"/><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59.png"/><Relationship Id="rId10" Type="http://schemas.openxmlformats.org/officeDocument/2006/relationships/image" Target="../media/image15.png"/><Relationship Id="rId19" Type="http://schemas.openxmlformats.org/officeDocument/2006/relationships/image" Target="../media/image60.png"/><Relationship Id="rId4" Type="http://schemas.microsoft.com/office/2007/relationships/hdphoto" Target="../media/hdphoto2.wdp"/><Relationship Id="rId9" Type="http://schemas.openxmlformats.org/officeDocument/2006/relationships/image" Target="../media/image14.png"/><Relationship Id="rId1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cid:image005.png@01CF2061.17B702A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0.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4.png"/><Relationship Id="rId21" Type="http://schemas.openxmlformats.org/officeDocument/2006/relationships/image" Target="../media/image19.png"/><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png"/><Relationship Id="rId20" Type="http://schemas.microsoft.com/office/2007/relationships/hdphoto" Target="../media/hdphoto3.wdp"/><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4.png"/><Relationship Id="rId10" Type="http://schemas.microsoft.com/office/2007/relationships/hdphoto" Target="../media/hdphoto2.wdp"/><Relationship Id="rId19"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9.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jpe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75.png"/><Relationship Id="rId4" Type="http://schemas.openxmlformats.org/officeDocument/2006/relationships/notesSlide" Target="../notesSlides/notesSlide20.xml"/><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75.png"/><Relationship Id="rId10" Type="http://schemas.openxmlformats.org/officeDocument/2006/relationships/image" Target="../media/image76.png"/><Relationship Id="rId4" Type="http://schemas.microsoft.com/office/2007/relationships/hdphoto" Target="../media/hdphoto7.wdp"/><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youtube.com/watch?v=igAeJ-TPOsg" TargetMode="Externa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microsoft.com/office/2007/relationships/hdphoto" Target="../media/hdphoto2.wdp"/><Relationship Id="rId15" Type="http://schemas.openxmlformats.org/officeDocument/2006/relationships/image" Target="../media/image35.png"/><Relationship Id="rId10" Type="http://schemas.openxmlformats.org/officeDocument/2006/relationships/image" Target="../media/image14.png"/><Relationship Id="rId19" Type="http://schemas.openxmlformats.org/officeDocument/2006/relationships/image" Target="../media/image39.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hyperlink" Target="http://www.youtube.com/watch?v=CE2Ru-jqy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408" y="1291163"/>
            <a:ext cx="9068586" cy="2590800"/>
          </a:xfrm>
        </p:spPr>
        <p:txBody>
          <a:bodyPr/>
          <a:lstStyle/>
          <a:p>
            <a:r>
              <a:rPr lang="he-IL" dirty="0" smtClean="0"/>
              <a:t>בואו נלמד לגלוש נכון</a:t>
            </a:r>
            <a:endParaRPr lang="he-IL" dirty="0"/>
          </a:p>
        </p:txBody>
      </p:sp>
      <p:sp>
        <p:nvSpPr>
          <p:cNvPr id="3" name="Subtitle 2"/>
          <p:cNvSpPr>
            <a:spLocks noGrp="1"/>
          </p:cNvSpPr>
          <p:nvPr>
            <p:ph type="subTitle" idx="1"/>
          </p:nvPr>
        </p:nvSpPr>
        <p:spPr>
          <a:xfrm>
            <a:off x="1447408" y="4081112"/>
            <a:ext cx="9185540" cy="1332136"/>
          </a:xfrm>
        </p:spPr>
        <p:txBody>
          <a:bodyPr>
            <a:normAutofit/>
          </a:bodyPr>
          <a:lstStyle/>
          <a:p>
            <a:r>
              <a:rPr lang="he-IL" dirty="0" smtClean="0"/>
              <a:t>היום הלאומי לאינטרנט בטוח 2015</a:t>
            </a:r>
          </a:p>
          <a:p>
            <a:r>
              <a:rPr lang="he-IL" dirty="0" smtClean="0"/>
              <a:t>אירית סאקס </a:t>
            </a:r>
          </a:p>
          <a:p>
            <a:r>
              <a:rPr lang="he-IL" dirty="0" smtClean="0"/>
              <a:t>מיקרוסופט ישראל </a:t>
            </a:r>
            <a:endParaRPr lang="he-IL"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2100" y="3113912"/>
            <a:ext cx="2257425" cy="1896237"/>
          </a:xfrm>
          <a:prstGeom prst="rect">
            <a:avLst/>
          </a:prstGeom>
        </p:spPr>
      </p:pic>
      <p:sp>
        <p:nvSpPr>
          <p:cNvPr id="5" name="Subtitle 2"/>
          <p:cNvSpPr txBox="1">
            <a:spLocks/>
          </p:cNvSpPr>
          <p:nvPr/>
        </p:nvSpPr>
        <p:spPr>
          <a:xfrm>
            <a:off x="1552576" y="3012610"/>
            <a:ext cx="9070848" cy="457201"/>
          </a:xfrm>
          <a:prstGeom prst="rect">
            <a:avLst/>
          </a:prstGeom>
        </p:spPr>
        <p:txBody>
          <a:bodyPr vert="horz" lIns="91440" tIns="45720" rIns="91440" bIns="45720" rtlCol="0">
            <a:noAutofit/>
          </a:bodyPr>
          <a:lstStyle>
            <a:lvl1pPr marL="0" indent="0" algn="ct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600" kern="1200" spc="80" baseline="0">
                <a:solidFill>
                  <a:schemeClr val="tx1"/>
                </a:solidFill>
                <a:latin typeface="+mn-lt"/>
                <a:ea typeface="+mn-ea"/>
                <a:cs typeface="+mn-cs"/>
              </a:defRPr>
            </a:lvl1pPr>
            <a:lvl2pPr marL="457200" indent="0" algn="ctr" defTabSz="914400" rtl="1"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1"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1"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1"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1"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1"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1"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1"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r>
              <a:rPr lang="he-IL" sz="2800" dirty="0" smtClean="0"/>
              <a:t>כדי שיהיה לנו כיף וזה לא יכאב...</a:t>
            </a:r>
            <a:endParaRPr lang="he-IL" sz="2800" dirty="0"/>
          </a:p>
        </p:txBody>
      </p:sp>
    </p:spTree>
    <p:extLst>
      <p:ext uri="{BB962C8B-B14F-4D97-AF65-F5344CB8AC3E}">
        <p14:creationId xmlns:p14="http://schemas.microsoft.com/office/powerpoint/2010/main" val="1308652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99281"/>
            <a:ext cx="3846464" cy="468095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6464" y="3641037"/>
            <a:ext cx="8190554" cy="3120479"/>
          </a:xfrm>
          <a:prstGeom prst="rect">
            <a:avLst/>
          </a:prstGeom>
        </p:spPr>
      </p:pic>
      <p:pic>
        <p:nvPicPr>
          <p:cNvPr id="5" name="Picture 4"/>
          <p:cNvPicPr>
            <a:picLocks noChangeAspect="1"/>
          </p:cNvPicPr>
          <p:nvPr/>
        </p:nvPicPr>
        <p:blipFill>
          <a:blip r:embed="rId5"/>
          <a:stretch>
            <a:fillRect/>
          </a:stretch>
        </p:blipFill>
        <p:spPr>
          <a:xfrm>
            <a:off x="2174965" y="267444"/>
            <a:ext cx="3844517" cy="3722468"/>
          </a:xfrm>
          <a:prstGeom prst="rect">
            <a:avLst/>
          </a:prstGeom>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10007" y="616319"/>
            <a:ext cx="7527011" cy="3106002"/>
          </a:xfrm>
          <a:prstGeom prst="rect">
            <a:avLst/>
          </a:prstGeom>
        </p:spPr>
      </p:pic>
      <p:sp>
        <p:nvSpPr>
          <p:cNvPr id="6" name="כותרת 1"/>
          <p:cNvSpPr txBox="1">
            <a:spLocks/>
          </p:cNvSpPr>
          <p:nvPr/>
        </p:nvSpPr>
        <p:spPr>
          <a:xfrm>
            <a:off x="7082725" y="0"/>
            <a:ext cx="5109274" cy="1143000"/>
          </a:xfrm>
          <a:prstGeom prst="rect">
            <a:avLst/>
          </a:prstGeom>
          <a:solidFill>
            <a:schemeClr val="accent6">
              <a:lumMod val="75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b="1" dirty="0" smtClean="0">
                <a:latin typeface="Tahoma" pitchFamily="34" charset="0"/>
                <a:ea typeface="Tahoma" pitchFamily="34" charset="0"/>
                <a:cs typeface="Tahoma" pitchFamily="34" charset="0"/>
              </a:rPr>
              <a:t>מי מאחורי הפרופיל?</a:t>
            </a:r>
            <a:endParaRPr lang="he-IL"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24513417"/>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1"/>
          <p:cNvSpPr txBox="1">
            <a:spLocks/>
          </p:cNvSpPr>
          <p:nvPr/>
        </p:nvSpPr>
        <p:spPr>
          <a:xfrm>
            <a:off x="5825613" y="0"/>
            <a:ext cx="6366387" cy="1143000"/>
          </a:xfrm>
          <a:prstGeom prst="rect">
            <a:avLst/>
          </a:prstGeom>
          <a:solidFill>
            <a:schemeClr val="accent6">
              <a:lumMod val="75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b="1" dirty="0">
                <a:latin typeface="Tahoma" pitchFamily="34" charset="0"/>
                <a:ea typeface="Tahoma" pitchFamily="34" charset="0"/>
                <a:cs typeface="Tahoma" pitchFamily="34" charset="0"/>
              </a:rPr>
              <a:t>מי רואה את הסטטוס שלי?</a:t>
            </a:r>
          </a:p>
        </p:txBody>
      </p:sp>
      <p:pic>
        <p:nvPicPr>
          <p:cNvPr id="2" name="Picture 1"/>
          <p:cNvPicPr>
            <a:picLocks noChangeAspect="1"/>
          </p:cNvPicPr>
          <p:nvPr/>
        </p:nvPicPr>
        <p:blipFill>
          <a:blip r:embed="rId3"/>
          <a:stretch>
            <a:fillRect/>
          </a:stretch>
        </p:blipFill>
        <p:spPr>
          <a:xfrm>
            <a:off x="1435530" y="1251488"/>
            <a:ext cx="8763000" cy="5353050"/>
          </a:xfrm>
          <a:prstGeom prst="rect">
            <a:avLst/>
          </a:prstGeom>
        </p:spPr>
      </p:pic>
    </p:spTree>
    <p:extLst>
      <p:ext uri="{BB962C8B-B14F-4D97-AF65-F5344CB8AC3E}">
        <p14:creationId xmlns:p14="http://schemas.microsoft.com/office/powerpoint/2010/main" val="20804322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p:cNvSpPr/>
          <p:nvPr/>
        </p:nvSpPr>
        <p:spPr>
          <a:xfrm>
            <a:off x="2289847" y="2563075"/>
            <a:ext cx="1728192" cy="16617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lIns="108846" tIns="54423" rIns="108846" bIns="54423" rtlCol="1" anchor="ctr"/>
          <a:lstStyle/>
          <a:p>
            <a:pPr algn="ctr"/>
            <a:endParaRPr lang="he-IL" sz="1500"/>
          </a:p>
        </p:txBody>
      </p:sp>
      <p:sp>
        <p:nvSpPr>
          <p:cNvPr id="10" name="אליפסה 11"/>
          <p:cNvSpPr/>
          <p:nvPr/>
        </p:nvSpPr>
        <p:spPr>
          <a:xfrm>
            <a:off x="1813479" y="4096522"/>
            <a:ext cx="1690235" cy="39315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8846" tIns="54423" rIns="108846" bIns="54423" rtlCol="1" anchor="ctr"/>
          <a:lstStyle/>
          <a:p>
            <a:pPr algn="ctr"/>
            <a:endParaRPr lang="he-IL" sz="1500"/>
          </a:p>
        </p:txBody>
      </p:sp>
      <p:sp>
        <p:nvSpPr>
          <p:cNvPr id="13" name="מלבן 16"/>
          <p:cNvSpPr/>
          <p:nvPr/>
        </p:nvSpPr>
        <p:spPr bwMode="auto">
          <a:xfrm>
            <a:off x="9596597" y="-5987"/>
            <a:ext cx="2585290" cy="2426976"/>
          </a:xfrm>
          <a:prstGeom prst="rect">
            <a:avLst/>
          </a:prstGeom>
          <a:solidFill>
            <a:schemeClr val="accent4">
              <a:lumMod val="75000"/>
              <a:alpha val="8470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r" defTabSz="761719"/>
            <a:r>
              <a:rPr lang="he-IL" sz="2667" b="1" dirty="0">
                <a:gradFill>
                  <a:gsLst>
                    <a:gs pos="0">
                      <a:srgbClr val="FFFFFF"/>
                    </a:gs>
                    <a:gs pos="100000">
                      <a:srgbClr val="FFFFFF"/>
                    </a:gs>
                  </a:gsLst>
                  <a:lin ang="5400000" scaled="0"/>
                </a:gradFill>
              </a:rPr>
              <a:t>התאמת </a:t>
            </a:r>
            <a:endParaRPr lang="he-IL" sz="2667" b="1" dirty="0" smtClean="0">
              <a:gradFill>
                <a:gsLst>
                  <a:gs pos="0">
                    <a:srgbClr val="FFFFFF"/>
                  </a:gs>
                  <a:gs pos="100000">
                    <a:srgbClr val="FFFFFF"/>
                  </a:gs>
                </a:gsLst>
                <a:lin ang="5400000" scaled="0"/>
              </a:gradFill>
            </a:endParaRPr>
          </a:p>
          <a:p>
            <a:pPr algn="r" defTabSz="761719"/>
            <a:r>
              <a:rPr lang="he-IL" sz="2667" b="1" dirty="0" smtClean="0">
                <a:gradFill>
                  <a:gsLst>
                    <a:gs pos="0">
                      <a:srgbClr val="FFFFFF"/>
                    </a:gs>
                    <a:gs pos="100000">
                      <a:srgbClr val="FFFFFF"/>
                    </a:gs>
                  </a:gsLst>
                  <a:lin ang="5400000" scaled="0"/>
                </a:gradFill>
              </a:rPr>
              <a:t>הגדרות </a:t>
            </a:r>
            <a:r>
              <a:rPr lang="he-IL" sz="2667" b="1" dirty="0">
                <a:gradFill>
                  <a:gsLst>
                    <a:gs pos="0">
                      <a:srgbClr val="FFFFFF"/>
                    </a:gs>
                    <a:gs pos="100000">
                      <a:srgbClr val="FFFFFF"/>
                    </a:gs>
                  </a:gsLst>
                  <a:lin ang="5400000" scaled="0"/>
                </a:gradFill>
              </a:rPr>
              <a:t>פרטיות:</a:t>
            </a:r>
          </a:p>
          <a:p>
            <a:pPr algn="r" defTabSz="761719"/>
            <a:r>
              <a:rPr lang="he-IL" sz="2667" b="1" dirty="0" err="1">
                <a:gradFill>
                  <a:gsLst>
                    <a:gs pos="0">
                      <a:srgbClr val="FFFFFF"/>
                    </a:gs>
                    <a:gs pos="100000">
                      <a:srgbClr val="FFFFFF"/>
                    </a:gs>
                  </a:gsLst>
                  <a:lin ang="5400000" scaled="0"/>
                </a:gradFill>
              </a:rPr>
              <a:t>פייסבוק</a:t>
            </a:r>
            <a:endParaRPr lang="he-IL" sz="2667" b="1" dirty="0">
              <a:gradFill>
                <a:gsLst>
                  <a:gs pos="0">
                    <a:srgbClr val="FFFFFF"/>
                  </a:gs>
                  <a:gs pos="100000">
                    <a:srgbClr val="FFFFFF"/>
                  </a:gs>
                </a:gsLst>
                <a:lin ang="5400000" scaled="0"/>
              </a:gradFill>
            </a:endParaRPr>
          </a:p>
        </p:txBody>
      </p:sp>
      <p:pic>
        <p:nvPicPr>
          <p:cNvPr id="1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6344" y="2408971"/>
            <a:ext cx="4650316" cy="444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3562" y="2989252"/>
            <a:ext cx="6504583" cy="3823469"/>
          </a:xfrm>
          <a:prstGeom prst="rect">
            <a:avLst/>
          </a:prstGeom>
        </p:spPr>
      </p:pic>
      <p:pic>
        <p:nvPicPr>
          <p:cNvPr id="2" name="Picture 1"/>
          <p:cNvPicPr>
            <a:picLocks noChangeAspect="1"/>
          </p:cNvPicPr>
          <p:nvPr/>
        </p:nvPicPr>
        <p:blipFill>
          <a:blip r:embed="rId5"/>
          <a:stretch>
            <a:fillRect/>
          </a:stretch>
        </p:blipFill>
        <p:spPr>
          <a:xfrm>
            <a:off x="6463651" y="673054"/>
            <a:ext cx="2402203" cy="1463843"/>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344" y="83083"/>
            <a:ext cx="6186522" cy="2248836"/>
          </a:xfrm>
          <a:prstGeom prst="rect">
            <a:avLst/>
          </a:prstGeom>
        </p:spPr>
      </p:pic>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82045" y="2026281"/>
            <a:ext cx="6499842" cy="852355"/>
          </a:xfrm>
          <a:prstGeom prst="rect">
            <a:avLst/>
          </a:prstGeom>
        </p:spPr>
      </p:pic>
      <p:sp>
        <p:nvSpPr>
          <p:cNvPr id="5" name="Rectangle 4"/>
          <p:cNvSpPr/>
          <p:nvPr/>
        </p:nvSpPr>
        <p:spPr>
          <a:xfrm>
            <a:off x="7893522" y="2408971"/>
            <a:ext cx="1899407" cy="22081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Rectangle 11"/>
          <p:cNvSpPr/>
          <p:nvPr/>
        </p:nvSpPr>
        <p:spPr>
          <a:xfrm>
            <a:off x="6686333" y="1165946"/>
            <a:ext cx="1698249" cy="2444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82209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AQDw8PEBQPFBUPFBAQDxAQEA8UDxAUFRYXFxcUFBUYHCggGBolHBUUITEhJSkrLi4uFx8zODMsNygtLisBCgoKDg0OGhAQFywcHBwsLCwsLCwsLCwsLCwsLCwsLCwsLCwsLCwsLCwsLCwsLCwsLCwsLCwsLCwsLCwsLCwsLP/AABEIAMMBAgMBEQACEQEDEQH/xAAcAAACAgMBAQAAAAAAAAAAAAAAAQIHAwUGBAj/xABEEAABAwIDBgMFAwgJBQEAAAABAAIDBBEFEiEGBxMxQVEiYXEygZGhsRRCYiMzQ1Jyc8HRFyQ0U2OCkqLhFRY1k7II/8QAGgEBAQEBAQEBAAAAAAAAAAAAAAECAwQFBv/EACoRAQACAgICAQQCAgIDAAAAAAABAgMRBCESMUEFEyJRMmEUMyNxFVJi/9oADAMBAAIRAxEAPwCllpgKgUBdVDzIGgRCKSAuoJBVCIQIFRTIVE6eF8jgyNrnuOga0En5KbHZ4NuqxWqAdwhC3vMQHfBJldOyw/cO4gceqIPUMaPqptdNm3cRSW1nm9dE2PJWbho7fkqqQHs5oITZpy2LbmcThzOi4cwHQGz/AIK7SYcJimFVNK7JURSxH8bdPjyRNPGFUCdqRKAUEgEQKgugiSoBFCAVAgEDIRCsihECgFVCBogQFkUkQwUAQgsnYXdNU12WaqzQQnUN/SyDy7LO2oheOzuyFDQMDKeFgIAu8gF7iOpJUabqWZrBdxA9SpNoj2k2iPctfNj9O371/QXXmtzMVflwtyccfLznaeC/3vguf+fic/8ANxssW0dOfvEeoW683DPy1HLxT8thT1kcnsOafQ6rvXJS3qXeuStvUsOJYXT1LHRzxxyNcLEOaDp6ro2qHbbcu2z58NNjqTTu9k+TD0ViU0piupJIZHRTMcx7NHMcLEK7YYLKiQQBKBXQKyihECqgBESsgEAgEAgECsgVkNhFBUQBUSQIhANaSQACSTYAcyTyAUX2vjdXuubE1lbXtDpCA6KBwGWIHqfNTaxC3JZWxtzOIa0d9AFibREblbTFY3LlsT2oJu2Aacs5/gvmZvqHxjfOzc74o0E1S95u9znep0Xzr3ted2l4LXtb3LHmWNMag8yKWZDo2vINwSD3BsrWZiep0sTMep02+H7Ryx2D/G3z9oei9uHnXp1buHqxcy9f5dw6zD8RjnbmYb9x1C+tiy1yRusvqY8tckbq5rb/AGBp8UiJIDJ2gmOYAXv2d3C6w2+Z8cwieinfTVDS17D20cOjm9wtQzMPASqhKAVUwEQ7ICyAQCAugLoEgLoHdAXRAgEUWV0mysobFkCuirk3I7CCUjE6poLWn+qsdyJ/XIUmW4hd1XVMiYZHkBrea5XtFY3KWvFY3KvsZxp9S7qGD2Wd/Mr4XI5Nstv1D4ufkTln+mu4i8zzDiIo4iA4iA4iA4iA4iDLSVr4nh8ZsR8D5ELpjyWx28qy3jyWpO6rAwLGGVLLjRzdHt7f8L7vHzxlrv5fawZ4y138ua3p7EMxOmL2ACohBdE/q4Dm0916Id3zFLE5rnMcLOYS1wPMEaELcOc9IgKps1DYQF0BdArooQJAIJIgQJFCIaBIGm0F1dhoN3sZs+7EK6GmF8riHSkdGA6/HkpLVX1nRUrIYmRMADY2hrR0ACxLo4Ha3G+PKYmn8nGbftOXxObn87eMeofG5mfzt4x6hoeIvFp4ntwvD5alxbEPZ9px9lq64cF8s/jDpjx2yzqr34jszUQRulJa4N1Ibzt3XbJwslK+XvTtk4mSkbaMSrxvLEjiKrscRDY4iGxxEBxENvTh2JOglbK3p7Q/WHULphyzjtFobxZJx38oWlQVbZo2yMNw4XX6Gl4vWLQ/QUtF6xMfKhN+2ywpqpldE20dT4ZbcmyDkbeYuusEwqxa2wFAkAgEAgaKSAsglZaY2LIbFkNiygLIuxZDYsgVkAgvT/8APWBhsM9c4aykRxk/qjssS6RCx9r8T+z0ryPaf4GepXl5WX7eOZcOVl+3jmVViRfA99vgb+RnJsBzJAHqU0u1vbP4c2np42NGtgXHqSed1+iwY4x0iIfoONijHjiIe6eIOa5p5OBB966zG41LrasWiYn5U7ilMaeeWE/cccv7J5L85lx/bvNZfnclfC81l5eIubGz4iGxxENjiIbHEQ2XEQ27Td3inifTOP44/wCIX1Pp+X3SX0/p+X3SW23i4IK3DamGwzBjnsJ5hzRfRfUh9OXyeWkXB5i4I6grpDnMlYppNnZNJsWTRsZVQZUBlQ2MqGxlQ2miBAIBAIBAIEgTjoiw+sN3OHCnwujj/wANrj/m1/iuUu0Oc3mVt5ooRyY3MfUr5P1C/wCUVfJ+o3/KKuNzr5z5u2WilAmhJ5CRl1qnVon+2qT+Uf8Aa84TcAjqB9F+kh+mj0kVVVhvJliNVGGWzhp4tvldfH+oTXzjXt8X6hNfuRr25PiLwPBscRAcRAcRAcRAcRBsNnq3hVcDwbeLKfRy7ce3jliXbj38ckSukgOFjqHC3qCv0ES/R+3yPtlRcDEayLkBK4geR1C6w42aZVkIBAICyAsgEBZAkAgVkBZAICyAQOyCdPHmexv6zmj4lF2+xcHZlpqdvaOMf7QuUu0Ko2+mviE34QwD5r4XN/3S+Dzp/wCaXP5l5XkJzv8AhBc2xmLiqpI3feYAyQdiF9/jZfuY4/b9DxMsZMcS2mJOkEMhitnDTkv3sut9+M69u19+M69qJmme573SXLy48TNzzdQvzt5t5T5e35mZmZny9oZllCzIDMgM6AzoHmQNklnNPZwPzSJ7hYnuF90LrxRnuxh+QX6Wv8Yfp6fxh8y744w3G6oDqInfFq61Zs4uy05hAIBAIBA0AgaAsgEBZA8quk2YamjZ2TSbCCdM+0kZ7PaT8VGofYWEuvTwHvHGf9oXKXeFSbdxWxGfzDCF8Lm/7pfB5sf88tDlXleQZEG52Txs0VQHn83IQ2UdvxL0cbP9q3fqXo42f7V+/Urnhla9oe0ghwuCORC+9ExPcP0MTExuFe7f7KHM6sp23v8Ano2jU/iC+bzONv8AOsPlc3iz/spH/bgALr5b5Z5UAGE8g4252aSB62V1M+oNT+gAoDKgMiADLlo7kfVPkj2v2gFooh2Yz6Bfpafxh+opH4w+at8ZvjVUezYh8Au1fTF5cVlWtOeyyqaNkWobKyKdkAgdja6CKDJkWtM7PKmk2YCJsIApKokoouoIo0CNESJ7fWuw9cJ8NpJB1iY3/SLfwXGfb0RPTjt5dFlqY5ekjbX8wvj/AFCmrxb9vj/UaavFv25Dhr57558NUIxoOv2J2mNORTTk8Nx/JvP6M9j5L38TleH4X9Pfw+V4T4W9LLBDh0IPvBBX1+pfZ6lxm0mwrJS6WmLY3nUsI8Dj/ArwZ+FW/dOpfP5HArb8qdS4iXAKpsohMTszjYHmz1v2Xzp4+WLeMw+ZODJFvHxWjs3s7HSwCMhrnO1lcQPEf5L7ODBGOupfb4/Hrjpqe5a7G9haaa7ovyT/AMPsH1C5ZeFS/rpxzcGl+69S4DGsCmpHhkoFnew9vJy+VmwWxdT8vlZsF8M6t8tdkXJyezBqPi1MEY6vaT6BdMFfLJWHXBTyyVhd7GgADsB8l+ih+jj0+T9vK7j4nWSf4hYD5N0XaPTjf20N1pg0QICyIC1NLssqaWJZqdt7t7j5qG2IwORfKElpgIFdQK6ikgLIuzyq6TZ5U0bNVF9bhMa4tHJSOPip3eEdcjuq5Xh6aT06/brDOPSlzRd0RzjuR1C8PMxeePr4efm4vPH18KxEa+E+COGijhoAxoadJs1tTJS2jlu+Lofvx/zC9vH5k4+rdw9nH5lsXVu6rDoMQinaHxuDgex1HqOi+xTJW/8AGX2MeWt43WXqsFt0OyAQV3vGqWvmiiGvDBLrdCeQXx/qN4m0Vj4fG+oXi14rHw5Hhr57wOt3eYZmmfUEaRjK3zJ5r6P0/Fu33JfR+n4t285dXtliraSgqahxtkjdb1IsF9eH1pfJkri5znu5uJc49ySuzzbQsgLIBVNJAoaNVBZBJryOSIM57lBG6KSgSARdmAmk2YarpJk1TYJUVBB1O7baE4fiEUpJEclopu1idD7iszG3Sln1E1zXsuLFrxp2IK4THw79TCsNo8J+zVDmj2X+JnkD0XweVh+3f+pfC5OH7d/6lq+EvM844SGhw0NDhoMlM58bs0bnMPdpsPeOqtbWrO6zpYmazuJ06LD9sKiOwlAkHUjR692P6hev8o29lOdkr/Ltu49tacjxCRp7WuvVH1DFMPTH1HHruJa3FNs3OBbTsLb6Z38x6BcMv1DcapDjl59rRqkack8Oc4ucSS43c48yV86ZmZ3L587mdz7Tp6N0j2xsF3ONh/NWlJvMVj5apjm0xWPlaeDYe2mhZE3oLuPc9Sv0OLHGOkVh9/DjjHSKwqHfztNmdHh0Z0b+Unt36NP1XppBklUC6POC1NLEolqmgkBZFCBqoYKB3CIVkBZAAIqQamk2dlU2CiooEopgIm2y2fwx1VV09O0X4j2g/s38XySZ1C17l9Z0lO2KNkbeTGho9AF55euOlf7S1HGqXnozwDtovgcvJ55J/p8TlX88k/01fDXmeccNAcNAcNAcNAcNAcNAcNBJkBcQ1oJJ5AcyrETM6j2RWZnUe3c7M4CKccR+sjh7mDsF9ricb7ceVvcvscXj/ajdvcobcbUR4bSPmcQXkFsLL6vceXuXuiNvVa0RD5dr6uSeWSeU3fK4ucfMrtEaeaZ2wLSJIzIQ2RamjaJaouxZAWRRZAWQSsqzsw1NEydlUOyBEqSRCBRqDsgbWppJlKyIszcTg3FrZapw8NO0NYfxnn8rLnkl3xR8rxxSoEcMjz0Bt6leXNfwpNnTLfxpMq8hp3yHwtc4nU2C/PVpfJ3EPhRS153ENtSbLzvsX2YOvVy9mP6fkt/KdQ9VODef5dIYls7LFq3xt8vaHuWc3CvTuvcM5eHende2pye7yK8Xr28k9ezyIFkQPIqEWqD2UOEyzkZW2HVztAF6MXGyZJ6jp2x8e+T1DsMHwSOnF/af1ef4L6+Di0xR+5fWwcauP+5Y9qNpKfD4HTzuA0ORg9p57AL1xG3eZiPb5r2t2mnxKodPKSG8oor+GNv812rXTyXtMy0bmrTESgjWzQO6JpJVBZRCLU0uyyo1tFAIjLZVnZgImwUVAlFKyiiyCTWK6Z2lZEQeVGofSO6DBfsuGREiz5/yr/fy+S4WncvZSNQ7KppmSDK8XF726LnasWjUrasWjUpRRNYLNAA8glaxXqFisVjp4cTx6kpheeaJnkXC/wAFrRuHpoq2Kdgkhex7XagtIIQiYljq8LhlvnaL9xoVxvgpf3DnfDS3uGrm2VjPsucPXVeS306k+pea3BpPqWH/ALT/AMT5Ln/4yP8A2c//AB//ANJx7KN+89x9BZar9NrHuWo4FfmWwpcCp49ctz3dqvVj4uKnqHenFx09Q2JLWDWzQPQAL0R/T0dQ4HbLejS0YdFTkTTagBv5tp/EV0rSZc7ZYhRO0GOVNdMZql5c43yj7jB2aF1iIhwm82a0aKsSmqzJFqaWJRIU0uyTSpx26ojJIBfT1VRCyICEXZFiaNo5E0eTLZVlElFRKiiyKLIJNaqzMpWRlEqNQ2GzmGGqrKenAvxHtDvJo1cfgs29OlI3L6ZrNoKGgiayWaNoiaGBtwXeEW5Lj4zL1TaIjtw+Ob56dl20sT5D0e7ws+HNajGxOaIV9jm8vE6q44giafuxafNbikOU5ZclJI6Ql0jnvPd7nOPzW4hzteXvwnHaqjdmppZIz2BJZ/pOiTWJK3mFgYNvpqY7CqhbIBpmjNnn1uuU43eMzraLfHhzwOIJY/Vt/op9uWozRLYDerhFr8Y/+tyz4S39yrzVO97C2+w6R57BhH1VjHLM5IhzeLb7DYilpzfo6Ui3wC19pj78K+2g23xCuuJpnNaf0cZLW/EarcViHO2SZc+1bhymQ5qaIlCyimEE7KskWosSiWqLsgNUU3m5ugYKsIkjIsiFZVQUIKyiiyaDsmjaQarpmZOyBOKEIrLTLS1D43h8bnMcLgOabEX52Kul8tCRxe7M8lzjzc4kuPvKaZm0yxuQhGyKm0KsyTghCNlGtphVlFyi7NqQSlZVljsppvZtSETsqyiQkw1EkooaiJqoRCaNokKaXZWRRZA0PaV1WTsgjZFFkDARNpBtkTZ2VCJRUFFFkEw1Vk7IMZUUAIMllUQcpKlZBMBVnaLgo0QQTsqiLgosFZFTCrIIQQsoosipNKIkqhEIRKJCi7JFFkBZAIiVldILIbTAUlN9rswjdfhlTSxVDDN+VjDgeJpe381wnJMTp7a4qzXam8Sp+DNNEf0T3s18iu8T08lq6nS2tkd1dJUUUE1SZeJKM5yusLHUC3ouFrzt66Yo8Vc7cYE2gr5aZt8oDXx5jc5Te1z7iutJ3VwyV8bdOr3YbAU+I08lRUcSweWMyOty59Fi95j064scWjctxR7u8OkxOoowZstPDE93j8Wd5dfX0AUm8xG1+1WbzDj95+zUGHVMUNPnyvYXHO65vdbpbyc8uOKz042y24mwKwm07IyxkI0AFFWSzdNOacVHGZYx8XLbXley5/d707fYnW1cPGp9SPguntx1rpGyomAjMyRCG3S7vNmBiVaIX5hGxpfKWmxtysCud51Dtip5SsjHN0dGymmfTmbiMY50Yc+4LgLgLnGSXovhrrpSpaRoeY0I8xzXpeGUXNUNoWUUWRTaqkwlZGRZBFzUaiUbIosgLIMgCrO0gEZmTsgv7cxiXFw0RE607jGB1y9F5ckal9HBbdVabxcFtjhhaPDUvhLf8xs7+K6Un8XDJX89L+o2NhihiuBla2Nt+pA5D4LzvZHSoN/OGATU1SB+caY3n01b9Su+Kfh5uRHy7/dtQimwmmFrFzOK/wBXC5XO87s7Y41Vy26/ETU4vi85+/wwPRpc0fRavGqwxindpezbvYWbFMQidmEcMcRD383FxPsgKVt4wuTH5S8NfuXg4Z4M0gktoX6tJ9FfuszgiY6VPU4PPFUuoy0mYP4eVv3j0I8l3i0a28lqT5eKzMF3OXY19XMQSLujjHs+WZcpzfEPRXjfMvZVbmqV7fyFQ9p6F3jbdZ+7Py3OCs+nI4Lu1lkxCahqH8MxMErJGtuJGk2uPguk5OtudcPepXtHQWpRTX5R8LNbytey8++9vXrrSi9q920tNPSwU7+M+rc/QtyhltSSey71vuHkth79unw/czA1gNVUOJ65PCAe1+qz92fiHSMER7YsZ3NgMc6kmJIF2skF83lm6JXL+2b8f5hU9VTvie+OQFrmEtcD0I5rv7eOY1Ol4bksE4FE+peLOqXEi41DW6DXsbXXmyz3p78FdQ7LBsbiqzUsZzp5XwvHe3X3rExp1raJfPu8PBvseJTxgWY88WL0dz+d16sc7h4M1fGzc7DbvBidM6czGPK4syht1m+TxnTWLD5xvbeYRuZvJIamU5AbRhgs5w/WJ6LE5f07VwfsbR7nAyJz6KRxc0X4cmufyB6JGWfktg/TkthtiDiM1RDI90LqewcMtzfsVu19enOmHy9uqj3Nv+0hhmvAGguktZ5df2QOnqs/e6X/AB+2yxHc1AYzwJpA8DTPq0ntZSMs77btx4+FR4vhU1JM+CduV7OfYjuD1C7xbcPHes1nTwlqqbRIUaKyDOAtOYsgCgsncZiWSsnpydJmBzB5t5/JcM0fL2cae9O92h2eM2MYfVWu2Jr2v00vzauUTqrvau7tfvP2gNNU4Ywf34ld6Dw6/wCpXHG4lMttTDZbzMHNbRRtYLuEsL2ka6BwJ+V1KTqVyRuHv2trG0eFzOGmWLhs8nEWHzSsbsZJ8aK43CH+s11+fDiJPvcuub4ceM92+zaGohkp6WGRzGvaZJMujiQdBdZxVie5a5F5j02G5LG5qiCoime5/BeMhdq6xAOp9VMsRE9LgtMw0G32Jmi2gZURxtkcImZWEHxOJOunVbpG69sZbeN4mG0xmTHcVphE2nZTseQS8SFsht0te4WYilZ9tTOS/qNN3u02Rq8P4zqmbPxQ3LFdxDCL3NyfNYvaJ9OmOk19uT35zPZWURY57CYnglji0kZu4XTDG3LPMx6WdA4/9Mabm/2cG9zf2O65T7d4n8VL7rsabFirTUyEh7ZI2Plc45CTyBPK675K/j08uO/59rZ252WOJwxtjnfEYyXMcxxyOuPvW5hcK28fcPTevlHUuZoaPHcJgMUQgrGAlwc8yCRo7DXULf42Y/OkKyxKWbEsS8cQjkneyN8TA4BtjZxsdb812jVavJO739PoSeJ1JQFkLS90MWVjBzcQLLy+7Poeqq63TUVfTVk/2mGRrKkF7nu5B4On1XXJqYcMUWiZ29e/HBc8EVY0awuySH8LuXzTDbU6ORXcbe3ch/49/wC9cpm/kcb+DjN6u1VTJWyU0Uj2RQWADCWlzrakldMdI05Z8sxbUOx3NbSTVcE0M7i91OWhrz7TmkaXXPLWId8F5tDb4RQtixuucwWE0UT3ebuRPyWZn8Wqxq0uY31bSzwGGkge5nEBfI5ps4jkBfot4axPbnyLzHTVbndqag1Zo5pHyMkaSzOblrhz1Oq1lpGtsYMkzOmx374e3JS1P3gTEdOYPdTDPw1yY62qCy9DwolqLtGyG2WyrAUVEordbFYgabEKWUG3jDHH8LtCs3jcS64bas+oBYgHvqF4n03z5vexDi4o5rTpA1rW+TuZ+i9WKOnz+Rb8l0bF1wqMPpZL3JY0O/aHNee0al7cc7rtxm/LEslLBTg/nn5nDybqF0wx24cm2q6aTcJ/aa393F9XLWZOM82/X+3U/wC6d9QrhjpnktruDGlb+0z6BZzfDfG9NxPSRybUAyBpyUrXMDhfxX5hZ3qjpMRN+3r3q4tiFNBEaIOs4kSva3M5g6WCzjiJ9rlm0R01+6WHEXvqKqtdKWyNY2JspPMXuQ3pzC1k8fhnD5e5c/v4/tdF+7f/APS3hc+T8LToIzJh0bG8307Q31LNFxme3oiN1Uvge7maWp+z1hdTl4e+EgtJkynW3bmF3tk66eWuH8+222hwrFsHMbqSeomiIsS678hHTL2WazW3tu8Xp6d9u6xqrrKUvrIyx7XFrXEZeIO+XouV4iJdsdpmO2rosCjk2hqKpo0gjjzW5CVw/ktzP4ac4rvJttNtNuYMMdEyRj3ukBNmW8IHdZrSbem8mSKe3Nf0zUv9xP8A7Vv7MsRyKu5xGGPEKB7RZzaiMll+hI0PxXKPxl1mPKrltzEDoqKeJ3OOd7D6tJC6ZZ3O3PBGo05LefsVVmtfUwRmSOaxIZzY4aEELeO8a1LjnxTNtw63dHsvNRQzS1AyvnItH1aANLrGW0TPTtgxzWO2xwfEGzY1XNYbiGKKN37XMj5rMxqrUT+ctDvg2Rnq+FVUzc7ogWPZ94t7haxXiOpYz45t3DVbpNjKmKqNbUMMbWNLY2u9pxPM+QWst4nqGMOKYncvRv1xBhbTUwILrmQj9UDumGPk5VtRpUVl6HgKyoLIu0kZRKNEimNLEcxqPVQ2tGl3ySsjYz7K05Gtbm4p1sLX5Lh9j+3rjldeldYnWOqJ5Z3Cxle55HPLfou8RqNPHe3lO3YbH7xpMOphTCFsga5zg4vLTr0XO+Lynb0Y+T4xrTSbbbUPxOdszmCPI3IGBxcPW61TH4wxkyfcnbJsNtc7CpJpGxCXjNY2xdly5Sf5rN6eTWLN4Me221LsTmjmdGIuG0syh2a9ze6tKeMJly+cvZsJtm7CxNliEvGIOr8trBS9PIx5/BDGds5p8QZiMTRC9jWsDQcwIHfuNVqMcRGi+eZtuHX0++Z2UCWmBd1LX6HzXKcDvHK69PF/TFU8bPwI+Fa3CzHNfvmV+xH7Z/yp36c7tvth/wBVMTnQNidECMweXXB6clulPFzzZvNttmt6FTSQtgfG2ZrBlYS4tcAOnmpbDEztacmaxp5Nqd4M9ZLSzxsED6Uuc1zXl2a4tY+SVxREF+RM+m9w7fJKGBs8DXuHN7XWB9yxOH9S6Ryuu4QxPfFO5hbTwMjJGj3Ovb/KkYey3K/UPBszvKfRRObwGyySuMk0zpCHSOPLS3Rbth38sU5Pj8Ob2tx9+I1Lql7Qy7WtawG4AHmt0r4xpxy5POdtEQtMbWHs1vTloqWKmMDZBEMrX8QtNu1rLhbFudvXTk6jUwsTdnigrIampEYi4stzG03AIFr381yyV1Onow28o253Hd402H4jVU72CWIFpYL2czTX1W64/Ku3K+fwtMS1OPb255onR08QiLwQZC67gPwjutVwRHtzvy5mNQ9G41xdUVrnEkuDS5xNyT3KmeNaiHTjW3tu94O2U+GV8GQB8ckfjidpcg8weh1WaY4tDWXLNLNLWb5nlhEVOA4iwLn6NPe3VajCxPK/pWOJV8tTK+eZxc95u5x+g7Bdorp5L2m07lgWmBZE2LK6AUCUXYQFkEmtVSZTsqzsiosSxlGgobCaNsgCrMyLKm2MqNbCG0mBISZSsqzsnBTTUSgi7ChtMKszJ2VTaDgppqJKyml27jYveC7Dad0AhEl3F+bNb3LlfF5Tt6cWfwjTntpMYNbVS1RbkMlvDe9rDuula+MacMt/K22sstue3TbD7Wuwx8rxGJOKALF1rWXLJTyd8ObwYduNqTic0cpjEfDaWWzXvdKU8VzZfOdubXRx2FABUTCrJ2Q2igEUIgCDIjIVEXKLCCNBBJqImFWQVBjRoKBsVgTSWSeiwgooVVJiMymoyg9VqEUUJKhiJLIqyEVBwUIJGgiBRTaqjIiP/9k="/>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451" y="3121949"/>
            <a:ext cx="4898212" cy="3426335"/>
          </a:xfrm>
          <a:prstGeom prst="rect">
            <a:avLst/>
          </a:prstGeom>
        </p:spPr>
      </p:pic>
      <p:sp>
        <p:nvSpPr>
          <p:cNvPr id="5" name="כותרת 1"/>
          <p:cNvSpPr txBox="1">
            <a:spLocks/>
          </p:cNvSpPr>
          <p:nvPr/>
        </p:nvSpPr>
        <p:spPr>
          <a:xfrm>
            <a:off x="9099756" y="-28370"/>
            <a:ext cx="3092244" cy="1143000"/>
          </a:xfrm>
          <a:prstGeom prst="rect">
            <a:avLst/>
          </a:prstGeom>
          <a:solidFill>
            <a:schemeClr val="accent4">
              <a:lumMod val="75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b="1" dirty="0" smtClean="0">
                <a:latin typeface="Tahoma" pitchFamily="34" charset="0"/>
                <a:ea typeface="Tahoma" pitchFamily="34" charset="0"/>
                <a:cs typeface="Tahoma" pitchFamily="34" charset="0"/>
              </a:rPr>
              <a:t>וואטסאפ</a:t>
            </a:r>
            <a:endParaRPr lang="he-IL" b="1" dirty="0">
              <a:latin typeface="Tahoma" pitchFamily="34" charset="0"/>
              <a:ea typeface="Tahoma" pitchFamily="34" charset="0"/>
              <a:cs typeface="Tahoma" pitchFamily="34" charset="0"/>
            </a:endParaRPr>
          </a:p>
        </p:txBody>
      </p:sp>
      <p:sp>
        <p:nvSpPr>
          <p:cNvPr id="7" name="מלבן 5"/>
          <p:cNvSpPr/>
          <p:nvPr/>
        </p:nvSpPr>
        <p:spPr>
          <a:xfrm>
            <a:off x="2094271" y="1355696"/>
            <a:ext cx="9666857" cy="2677656"/>
          </a:xfrm>
          <a:prstGeom prst="rect">
            <a:avLst/>
          </a:prstGeom>
        </p:spPr>
        <p:txBody>
          <a:bodyPr wrap="square">
            <a:spAutoFit/>
          </a:bodyPr>
          <a:lstStyle/>
          <a:p>
            <a:pPr marL="457200" indent="-457200" algn="r" rtl="1">
              <a:buFont typeface="Courier New" panose="02070309020205020404" pitchFamily="49" charset="0"/>
              <a:buChar char="o"/>
            </a:pPr>
            <a:r>
              <a:rPr lang="he-IL" sz="2400" b="1" dirty="0">
                <a:latin typeface="Tahoma" panose="020B0604030504040204" pitchFamily="34" charset="0"/>
                <a:ea typeface="Tahoma" panose="020B0604030504040204" pitchFamily="34" charset="0"/>
                <a:cs typeface="Tahoma" panose="020B0604030504040204" pitchFamily="34" charset="0"/>
              </a:rPr>
              <a:t>מידע, תמונות או סרטים בוואטסאפ יוצרים עותק של המידע הנשלח בכל טלפון – אין שליטה ואין מחיקה בדיעבד.</a:t>
            </a:r>
            <a:endParaRPr lang="en-US" sz="2400" b="1" dirty="0">
              <a:latin typeface="Tahoma" panose="020B0604030504040204" pitchFamily="34" charset="0"/>
              <a:ea typeface="Tahoma" panose="020B0604030504040204" pitchFamily="34" charset="0"/>
              <a:cs typeface="Tahoma" panose="020B0604030504040204" pitchFamily="34" charset="0"/>
            </a:endParaRPr>
          </a:p>
          <a:p>
            <a:pPr marL="457200" indent="-457200" algn="r" rtl="1">
              <a:buFont typeface="Courier New" panose="02070309020205020404" pitchFamily="49" charset="0"/>
              <a:buChar char="o"/>
            </a:pPr>
            <a:endParaRPr lang="he-IL" sz="2400" b="1" dirty="0">
              <a:latin typeface="Tahoma" panose="020B0604030504040204" pitchFamily="34" charset="0"/>
              <a:ea typeface="Tahoma" panose="020B0604030504040204" pitchFamily="34" charset="0"/>
              <a:cs typeface="Tahoma" panose="020B0604030504040204" pitchFamily="34" charset="0"/>
            </a:endParaRPr>
          </a:p>
          <a:p>
            <a:pPr marL="457200" indent="-457200" algn="r" rtl="1">
              <a:buFont typeface="Courier New" panose="02070309020205020404" pitchFamily="49" charset="0"/>
              <a:buChar char="o"/>
            </a:pPr>
            <a:r>
              <a:rPr lang="he-IL" sz="2400" b="1" dirty="0">
                <a:latin typeface="Tahoma" panose="020B0604030504040204" pitchFamily="34" charset="0"/>
                <a:ea typeface="Tahoma" panose="020B0604030504040204" pitchFamily="34" charset="0"/>
                <a:cs typeface="Tahoma" panose="020B0604030504040204" pitchFamily="34" charset="0"/>
              </a:rPr>
              <a:t>סטטוס, תמונה פרופיל ומידע אישי נוסף פתוח </a:t>
            </a:r>
            <a:r>
              <a:rPr lang="he-IL" sz="2400" b="1" dirty="0" smtClean="0">
                <a:latin typeface="Tahoma" panose="020B0604030504040204" pitchFamily="34" charset="0"/>
                <a:ea typeface="Tahoma" panose="020B0604030504040204" pitchFamily="34" charset="0"/>
                <a:cs typeface="Tahoma" panose="020B0604030504040204" pitchFamily="34" charset="0"/>
              </a:rPr>
              <a:t>לכולם.</a:t>
            </a:r>
          </a:p>
          <a:p>
            <a:pPr marL="457200" indent="-457200" algn="r" rtl="1">
              <a:buFont typeface="Courier New" panose="02070309020205020404" pitchFamily="49" charset="0"/>
              <a:buChar char="o"/>
            </a:pPr>
            <a:endParaRPr lang="he-IL" sz="2400" b="1" dirty="0" smtClean="0">
              <a:latin typeface="Tahoma" panose="020B0604030504040204" pitchFamily="34" charset="0"/>
              <a:ea typeface="Tahoma" panose="020B0604030504040204" pitchFamily="34" charset="0"/>
              <a:cs typeface="Tahoma" panose="020B0604030504040204" pitchFamily="34" charset="0"/>
            </a:endParaRPr>
          </a:p>
          <a:p>
            <a:pPr marL="457200" indent="-457200" algn="r" rtl="1">
              <a:buFont typeface="Courier New" panose="02070309020205020404" pitchFamily="49" charset="0"/>
              <a:buChar char="o"/>
            </a:pPr>
            <a:r>
              <a:rPr lang="he-IL" sz="2400" b="1" dirty="0">
                <a:latin typeface="Tahoma" panose="020B0604030504040204" pitchFamily="34" charset="0"/>
                <a:ea typeface="Tahoma" panose="020B0604030504040204" pitchFamily="34" charset="0"/>
                <a:cs typeface="Tahoma" panose="020B0604030504040204" pitchFamily="34" charset="0"/>
              </a:rPr>
              <a:t>וואטסאפ אינו מאובטח </a:t>
            </a:r>
            <a:r>
              <a:rPr lang="he-IL" sz="2400" b="1" dirty="0" smtClean="0">
                <a:latin typeface="Tahoma" panose="020B0604030504040204" pitchFamily="34" charset="0"/>
                <a:ea typeface="Tahoma" panose="020B0604030504040204" pitchFamily="34" charset="0"/>
                <a:cs typeface="Tahoma" panose="020B0604030504040204" pitchFamily="34" charset="0"/>
              </a:rPr>
              <a:t>בסיסמא</a:t>
            </a:r>
            <a:r>
              <a:rPr lang="he-IL" sz="2400" b="1" dirty="0">
                <a:latin typeface="Tahoma" panose="020B0604030504040204" pitchFamily="34" charset="0"/>
                <a:ea typeface="Tahoma" panose="020B0604030504040204" pitchFamily="34" charset="0"/>
                <a:cs typeface="Tahoma" panose="020B0604030504040204" pitchFamily="34" charset="0"/>
              </a:rPr>
              <a:t/>
            </a:r>
            <a:br>
              <a:rPr lang="he-IL" sz="2400" b="1" dirty="0">
                <a:latin typeface="Tahoma" panose="020B0604030504040204" pitchFamily="34" charset="0"/>
                <a:ea typeface="Tahoma" panose="020B0604030504040204" pitchFamily="34" charset="0"/>
                <a:cs typeface="Tahoma" panose="020B0604030504040204" pitchFamily="34" charset="0"/>
              </a:rPr>
            </a:br>
            <a:endParaRPr lang="he-IL"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49729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p:cNvSpPr txBox="1">
            <a:spLocks/>
          </p:cNvSpPr>
          <p:nvPr/>
        </p:nvSpPr>
        <p:spPr>
          <a:xfrm>
            <a:off x="6821214" y="7749"/>
            <a:ext cx="5370786" cy="1143000"/>
          </a:xfrm>
          <a:prstGeom prst="rect">
            <a:avLst/>
          </a:prstGeom>
          <a:solidFill>
            <a:schemeClr val="accent3">
              <a:lumMod val="75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sz="4400" b="1" dirty="0">
                <a:solidFill>
                  <a:srgbClr val="FFFFFF"/>
                </a:solidFill>
                <a:latin typeface="Tahoma" pitchFamily="34" charset="0"/>
                <a:ea typeface="Tahoma" pitchFamily="34" charset="0"/>
                <a:cs typeface="Tahoma" pitchFamily="34" charset="0"/>
              </a:rPr>
              <a:t>משחקים ברשת</a:t>
            </a:r>
          </a:p>
        </p:txBody>
      </p:sp>
      <p:pic>
        <p:nvPicPr>
          <p:cNvPr id="9" name="Picture 8"/>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0963772">
            <a:off x="7753771" y="4546206"/>
            <a:ext cx="1024311" cy="830523"/>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52276" y="2971506"/>
            <a:ext cx="906501" cy="915612"/>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6353" y="3506058"/>
            <a:ext cx="899574" cy="921515"/>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62088" y="3260282"/>
            <a:ext cx="948239" cy="943113"/>
          </a:xfrm>
          <a:prstGeom prst="rect">
            <a:avLst/>
          </a:prstGeom>
        </p:spPr>
      </p:pic>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94059" y="4403585"/>
            <a:ext cx="807035" cy="796644"/>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08940" y="4019903"/>
            <a:ext cx="789831" cy="9936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08765" y="4631267"/>
            <a:ext cx="812386" cy="1215975"/>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67850" y="5698831"/>
            <a:ext cx="827729" cy="778818"/>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067516" y="5362971"/>
            <a:ext cx="723371" cy="936458"/>
          </a:xfrm>
          <a:prstGeom prst="rect">
            <a:avLst/>
          </a:prstGeom>
        </p:spPr>
      </p:pic>
      <p:pic>
        <p:nvPicPr>
          <p:cNvPr id="8" name="Picture 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48470" y="5556722"/>
            <a:ext cx="1310672" cy="921839"/>
          </a:xfrm>
          <a:prstGeom prst="rect">
            <a:avLst/>
          </a:prstGeom>
        </p:spPr>
      </p:pic>
      <p:pic>
        <p:nvPicPr>
          <p:cNvPr id="2" name="Picture 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854528" y="3760547"/>
            <a:ext cx="3225051" cy="2159098"/>
          </a:xfrm>
          <a:prstGeom prst="rect">
            <a:avLst/>
          </a:prstGeom>
        </p:spPr>
      </p:pic>
      <p:grpSp>
        <p:nvGrpSpPr>
          <p:cNvPr id="6" name="Group 5"/>
          <p:cNvGrpSpPr/>
          <p:nvPr/>
        </p:nvGrpSpPr>
        <p:grpSpPr>
          <a:xfrm>
            <a:off x="225251" y="487228"/>
            <a:ext cx="5498749" cy="2828108"/>
            <a:chOff x="735237" y="788274"/>
            <a:chExt cx="3536880" cy="2322902"/>
          </a:xfrm>
        </p:grpSpPr>
        <p:pic>
          <p:nvPicPr>
            <p:cNvPr id="21" name="Picture 2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35237" y="788274"/>
              <a:ext cx="3536880" cy="2322902"/>
            </a:xfrm>
            <a:prstGeom prst="rect">
              <a:avLst/>
            </a:prstGeom>
          </p:spPr>
        </p:pic>
        <p:sp>
          <p:nvSpPr>
            <p:cNvPr id="22" name="Rectangle 21"/>
            <p:cNvSpPr/>
            <p:nvPr/>
          </p:nvSpPr>
          <p:spPr>
            <a:xfrm>
              <a:off x="1971337" y="1882574"/>
              <a:ext cx="773761" cy="195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1097280" rtl="1" fontAlgn="auto">
                <a:spcBef>
                  <a:spcPts val="0"/>
                </a:spcBef>
                <a:spcAft>
                  <a:spcPts val="0"/>
                </a:spcAft>
              </a:pPr>
              <a:endParaRPr lang="he-IL" sz="2160">
                <a:solidFill>
                  <a:prstClr val="white"/>
                </a:solidFill>
              </a:endParaRPr>
            </a:p>
          </p:txBody>
        </p:sp>
      </p:grpSp>
      <p:pic>
        <p:nvPicPr>
          <p:cNvPr id="23" name="Picture 22"/>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702877" y="1401314"/>
            <a:ext cx="729947" cy="1092503"/>
          </a:xfrm>
          <a:prstGeom prst="rect">
            <a:avLst/>
          </a:prstGeom>
        </p:spPr>
      </p:pic>
      <p:pic>
        <p:nvPicPr>
          <p:cNvPr id="24" name="Picture 23"/>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873453" y="2057499"/>
            <a:ext cx="2375513" cy="1214751"/>
          </a:xfrm>
          <a:prstGeom prst="rect">
            <a:avLst/>
          </a:prstGeom>
        </p:spPr>
      </p:pic>
      <p:pic>
        <p:nvPicPr>
          <p:cNvPr id="25" name="Picture 24"/>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791636" y="1961282"/>
            <a:ext cx="710309" cy="1015441"/>
          </a:xfrm>
          <a:prstGeom prst="rect">
            <a:avLst/>
          </a:prstGeom>
        </p:spPr>
      </p:pic>
      <p:pic>
        <p:nvPicPr>
          <p:cNvPr id="3" name="Picture 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58646" y="3817281"/>
            <a:ext cx="2364443" cy="2577456"/>
          </a:xfrm>
          <a:prstGeom prst="rect">
            <a:avLst/>
          </a:prstGeom>
        </p:spPr>
      </p:pic>
      <p:sp>
        <p:nvSpPr>
          <p:cNvPr id="7" name="Rectangle 6"/>
          <p:cNvSpPr/>
          <p:nvPr/>
        </p:nvSpPr>
        <p:spPr>
          <a:xfrm>
            <a:off x="1790193" y="4221772"/>
            <a:ext cx="486826" cy="2058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Rectangular Callout 10"/>
          <p:cNvSpPr/>
          <p:nvPr/>
        </p:nvSpPr>
        <p:spPr>
          <a:xfrm>
            <a:off x="2277019" y="4631267"/>
            <a:ext cx="1067009" cy="330201"/>
          </a:xfrm>
          <a:prstGeom prst="wedgeRectCallout">
            <a:avLst>
              <a:gd name="adj1" fmla="val -50589"/>
              <a:gd name="adj2" fmla="val -10251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לקנות</a:t>
            </a:r>
            <a:endParaRPr lang="he-IL" dirty="0"/>
          </a:p>
        </p:txBody>
      </p:sp>
    </p:spTree>
    <p:extLst>
      <p:ext uri="{BB962C8B-B14F-4D97-AF65-F5344CB8AC3E}">
        <p14:creationId xmlns:p14="http://schemas.microsoft.com/office/powerpoint/2010/main" val="3305722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261608" y="1764621"/>
            <a:ext cx="3960440" cy="4335328"/>
          </a:xfrm>
          <a:prstGeom prst="roundRect">
            <a:avLst>
              <a:gd name="adj" fmla="val 654"/>
            </a:avLst>
          </a:prstGeom>
        </p:spPr>
        <p:style>
          <a:lnRef idx="0">
            <a:schemeClr val="accent5"/>
          </a:lnRef>
          <a:fillRef idx="3">
            <a:schemeClr val="accent5"/>
          </a:fillRef>
          <a:effectRef idx="3">
            <a:schemeClr val="accent5"/>
          </a:effectRef>
          <a:fontRef idx="minor">
            <a:schemeClr val="lt1"/>
          </a:fontRef>
        </p:style>
        <p:txBody>
          <a:bodyPr rtlCol="1" anchor="ctr"/>
          <a:lstStyle/>
          <a:p>
            <a:pPr algn="r" rtl="1">
              <a:spcBef>
                <a:spcPts val="600"/>
              </a:spcBef>
              <a:spcAft>
                <a:spcPts val="600"/>
              </a:spcAft>
            </a:pPr>
            <a:r>
              <a:rPr lang="he-IL" sz="2800" b="1" dirty="0">
                <a:solidFill>
                  <a:schemeClr val="bg1"/>
                </a:solidFill>
                <a:latin typeface="Tahoma" pitchFamily="34" charset="0"/>
                <a:ea typeface="Tahoma" pitchFamily="34" charset="0"/>
                <a:cs typeface="Tahoma" pitchFamily="34" charset="0"/>
              </a:rPr>
              <a:t>הידעת?</a:t>
            </a:r>
          </a:p>
          <a:p>
            <a:pPr algn="r" rtl="1">
              <a:spcBef>
                <a:spcPts val="600"/>
              </a:spcBef>
              <a:spcAft>
                <a:spcPts val="600"/>
              </a:spcAft>
            </a:pPr>
            <a:r>
              <a:rPr lang="he-IL" sz="2000" b="1" dirty="0">
                <a:solidFill>
                  <a:schemeClr val="bg1"/>
                </a:solidFill>
                <a:latin typeface="Tahoma" pitchFamily="34" charset="0"/>
                <a:ea typeface="Tahoma" pitchFamily="34" charset="0"/>
                <a:cs typeface="Tahoma" pitchFamily="34" charset="0"/>
              </a:rPr>
              <a:t>ברגע שאנו מאשרים </a:t>
            </a:r>
            <a:r>
              <a:rPr lang="he-IL" sz="2000" b="1" dirty="0" smtClean="0">
                <a:solidFill>
                  <a:schemeClr val="bg1"/>
                </a:solidFill>
                <a:latin typeface="Tahoma" pitchFamily="34" charset="0"/>
                <a:ea typeface="Tahoma" pitchFamily="34" charset="0"/>
                <a:cs typeface="Tahoma" pitchFamily="34" charset="0"/>
              </a:rPr>
              <a:t>אפליקציה/משחק רשת, </a:t>
            </a:r>
            <a:r>
              <a:rPr lang="he-IL" sz="2000" b="1" dirty="0">
                <a:solidFill>
                  <a:schemeClr val="bg1"/>
                </a:solidFill>
                <a:latin typeface="Tahoma" pitchFamily="34" charset="0"/>
                <a:ea typeface="Tahoma" pitchFamily="34" charset="0"/>
                <a:cs typeface="Tahoma" pitchFamily="34" charset="0"/>
              </a:rPr>
              <a:t>אנחנו בעצם נותנים הרשאות לפרסם לנו על הקיר, גישה לפרטים שלנו ועוד</a:t>
            </a:r>
            <a:r>
              <a:rPr lang="he-IL" sz="2000" b="1" dirty="0" smtClean="0">
                <a:solidFill>
                  <a:schemeClr val="bg1"/>
                </a:solidFill>
                <a:latin typeface="Tahoma" pitchFamily="34" charset="0"/>
                <a:ea typeface="Tahoma" pitchFamily="34" charset="0"/>
                <a:cs typeface="Tahoma" pitchFamily="34" charset="0"/>
              </a:rPr>
              <a:t>.</a:t>
            </a:r>
            <a:endParaRPr lang="he-IL" sz="2000" b="1" dirty="0">
              <a:solidFill>
                <a:schemeClr val="bg1"/>
              </a:solidFill>
              <a:latin typeface="Tahoma" pitchFamily="34" charset="0"/>
              <a:ea typeface="Tahoma" pitchFamily="34" charset="0"/>
              <a:cs typeface="Tahoma" pitchFamily="34" charset="0"/>
            </a:endParaRPr>
          </a:p>
          <a:p>
            <a:pPr algn="r" rtl="1">
              <a:spcBef>
                <a:spcPts val="600"/>
              </a:spcBef>
              <a:spcAft>
                <a:spcPts val="600"/>
              </a:spcAft>
            </a:pPr>
            <a:r>
              <a:rPr lang="he-IL" sz="2000" b="1" dirty="0">
                <a:solidFill>
                  <a:schemeClr val="bg1"/>
                </a:solidFill>
                <a:latin typeface="Tahoma" pitchFamily="34" charset="0"/>
                <a:ea typeface="Tahoma" pitchFamily="34" charset="0"/>
                <a:cs typeface="Tahoma" pitchFamily="34" charset="0"/>
              </a:rPr>
              <a:t>קראו היטב לפני שאתם מאשרים, בטחו </a:t>
            </a:r>
            <a:r>
              <a:rPr lang="he-IL" sz="2000" b="1" dirty="0" smtClean="0">
                <a:solidFill>
                  <a:schemeClr val="bg1"/>
                </a:solidFill>
                <a:latin typeface="Tahoma" pitchFamily="34" charset="0"/>
                <a:ea typeface="Tahoma" pitchFamily="34" charset="0"/>
                <a:cs typeface="Tahoma" pitchFamily="34" charset="0"/>
              </a:rPr>
              <a:t>באפליקציות/משחקים אמינים ומוכרים בלבד.</a:t>
            </a:r>
            <a:endParaRPr lang="he-IL" sz="2000" b="1" dirty="0">
              <a:solidFill>
                <a:schemeClr val="bg1"/>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6969" y="1499358"/>
            <a:ext cx="5539486" cy="4865854"/>
          </a:xfrm>
          <a:prstGeom prst="rect">
            <a:avLst/>
          </a:prstGeom>
        </p:spPr>
      </p:pic>
    </p:spTree>
    <p:extLst>
      <p:ext uri="{BB962C8B-B14F-4D97-AF65-F5344CB8AC3E}">
        <p14:creationId xmlns:p14="http://schemas.microsoft.com/office/powerpoint/2010/main" val="587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קבוצה 13"/>
          <p:cNvGrpSpPr/>
          <p:nvPr/>
        </p:nvGrpSpPr>
        <p:grpSpPr>
          <a:xfrm>
            <a:off x="8607973" y="217306"/>
            <a:ext cx="3365886" cy="3398263"/>
            <a:chOff x="2714893" y="909131"/>
            <a:chExt cx="4039063" cy="4077916"/>
          </a:xfrm>
          <a:solidFill>
            <a:schemeClr val="accent4">
              <a:lumMod val="75000"/>
            </a:schemeClr>
          </a:solidFill>
        </p:grpSpPr>
        <p:sp>
          <p:nvSpPr>
            <p:cNvPr id="13" name="מלבן 12"/>
            <p:cNvSpPr/>
            <p:nvPr/>
          </p:nvSpPr>
          <p:spPr bwMode="auto">
            <a:xfrm>
              <a:off x="2714893" y="909131"/>
              <a:ext cx="4039063" cy="40779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ctr" defTabSz="761719"/>
              <a:endParaRPr lang="he-IL" sz="2083" dirty="0">
                <a:gradFill>
                  <a:gsLst>
                    <a:gs pos="0">
                      <a:srgbClr val="FFFFFF"/>
                    </a:gs>
                    <a:gs pos="100000">
                      <a:srgbClr val="FFFFFF"/>
                    </a:gs>
                  </a:gsLst>
                  <a:lin ang="5400000" scaled="0"/>
                </a:gradFill>
              </a:endParaRPr>
            </a:p>
          </p:txBody>
        </p:sp>
        <p:sp>
          <p:nvSpPr>
            <p:cNvPr id="12" name="מלבן 11"/>
            <p:cNvSpPr/>
            <p:nvPr/>
          </p:nvSpPr>
          <p:spPr>
            <a:xfrm>
              <a:off x="2926629" y="909131"/>
              <a:ext cx="3623810" cy="2572704"/>
            </a:xfrm>
            <a:prstGeom prst="rect">
              <a:avLst/>
            </a:prstGeom>
            <a:grpFill/>
          </p:spPr>
          <p:txBody>
            <a:bodyPr wrap="square">
              <a:spAutoFit/>
            </a:bodyPr>
            <a:lstStyle/>
            <a:p>
              <a:pPr algn="r" rtl="1">
                <a:spcBef>
                  <a:spcPts val="500"/>
                </a:spcBef>
                <a:spcAft>
                  <a:spcPts val="500"/>
                </a:spcAft>
              </a:pPr>
              <a:r>
                <a:rPr lang="he-IL" sz="3333" b="1" spc="50" dirty="0" smtClean="0">
                  <a:ln w="9525" cmpd="sng">
                    <a:solidFill>
                      <a:schemeClr val="accent1"/>
                    </a:solidFill>
                    <a:prstDash val="solid"/>
                  </a:ln>
                  <a:solidFill>
                    <a:srgbClr val="70AD47">
                      <a:tint val="1000"/>
                    </a:srgbClr>
                  </a:solidFill>
                  <a:effectLst>
                    <a:glow rad="38100">
                      <a:schemeClr val="accent1">
                        <a:alpha val="40000"/>
                      </a:schemeClr>
                    </a:glow>
                  </a:effectLst>
                  <a:cs typeface="Arial" pitchFamily="34" charset="0"/>
                </a:rPr>
                <a:t>תחשוב האם חייבים להפעיל מיקום (</a:t>
              </a:r>
              <a:r>
                <a:rPr lang="en-US" sz="3333" b="1" spc="50" dirty="0">
                  <a:ln w="9525" cmpd="sng">
                    <a:solidFill>
                      <a:schemeClr val="accent1"/>
                    </a:solidFill>
                    <a:prstDash val="solid"/>
                  </a:ln>
                  <a:solidFill>
                    <a:srgbClr val="70AD47">
                      <a:tint val="1000"/>
                    </a:srgbClr>
                  </a:solidFill>
                  <a:effectLst>
                    <a:glow rad="38100">
                      <a:schemeClr val="accent1">
                        <a:alpha val="40000"/>
                      </a:schemeClr>
                    </a:glow>
                  </a:effectLst>
                  <a:cs typeface="Arial" pitchFamily="34" charset="0"/>
                </a:rPr>
                <a:t>GPS</a:t>
              </a:r>
              <a:r>
                <a:rPr lang="he-IL" sz="3333" b="1" spc="50" dirty="0">
                  <a:ln w="9525" cmpd="sng">
                    <a:solidFill>
                      <a:schemeClr val="accent1"/>
                    </a:solidFill>
                    <a:prstDash val="solid"/>
                  </a:ln>
                  <a:solidFill>
                    <a:srgbClr val="70AD47">
                      <a:tint val="1000"/>
                    </a:srgbClr>
                  </a:solidFill>
                  <a:effectLst>
                    <a:glow rad="38100">
                      <a:schemeClr val="accent1">
                        <a:alpha val="40000"/>
                      </a:schemeClr>
                    </a:glow>
                  </a:effectLst>
                  <a:cs typeface="Arial" pitchFamily="34" charset="0"/>
                </a:rPr>
                <a:t>) </a:t>
              </a:r>
              <a:r>
                <a:rPr lang="he-IL" sz="3333" b="1" spc="50" dirty="0" smtClean="0">
                  <a:ln w="9525" cmpd="sng">
                    <a:solidFill>
                      <a:schemeClr val="accent1"/>
                    </a:solidFill>
                    <a:prstDash val="solid"/>
                  </a:ln>
                  <a:solidFill>
                    <a:srgbClr val="70AD47">
                      <a:tint val="1000"/>
                    </a:srgbClr>
                  </a:solidFill>
                  <a:effectLst>
                    <a:glow rad="38100">
                      <a:schemeClr val="accent1">
                        <a:alpha val="40000"/>
                      </a:schemeClr>
                    </a:glow>
                  </a:effectLst>
                  <a:cs typeface="Arial" pitchFamily="34" charset="0"/>
                </a:rPr>
                <a:t>באפליקציות?</a:t>
              </a:r>
              <a:endParaRPr lang="he-IL" sz="3333" b="1" spc="50" dirty="0">
                <a:ln w="9525" cmpd="sng">
                  <a:solidFill>
                    <a:schemeClr val="accent1"/>
                  </a:solidFill>
                  <a:prstDash val="solid"/>
                </a:ln>
                <a:solidFill>
                  <a:srgbClr val="70AD47">
                    <a:tint val="1000"/>
                  </a:srgbClr>
                </a:solidFill>
                <a:effectLst>
                  <a:glow rad="38100">
                    <a:schemeClr val="accent1">
                      <a:alpha val="40000"/>
                    </a:schemeClr>
                  </a:glow>
                </a:effectLst>
                <a:cs typeface="Arial" pitchFamily="34" charset="0"/>
              </a:endParaRPr>
            </a:p>
          </p:txBody>
        </p:sp>
      </p:gr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48858" y="2263387"/>
            <a:ext cx="1172262" cy="1131159"/>
          </a:xfrm>
          <a:prstGeom prst="rect">
            <a:avLst/>
          </a:prstGeom>
        </p:spPr>
      </p:pic>
      <p:pic>
        <p:nvPicPr>
          <p:cNvPr id="3075" name="2FC5899E-C8D2-4654-9171-F5C400CB1499" descr="2FC5899E-C8D2-4654-9171-F5C400CB149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03" y="1983732"/>
            <a:ext cx="3168741" cy="475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394EBF37-72E8-41C6-A922-FE29A1353EE1" descr="394EBF37-72E8-41C6-A922-FE29A1353EE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01902" y="340172"/>
            <a:ext cx="3090751" cy="463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0" y="5654040"/>
            <a:ext cx="3413760" cy="518160"/>
          </a:xfrm>
          <a:prstGeom prst="rect">
            <a:avLst/>
          </a:prstGeom>
          <a:noFill/>
          <a:ln w="76200">
            <a:solidFill>
              <a:schemeClr val="accent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ctr" defTabSz="761719" fontAlgn="base">
              <a:spcBef>
                <a:spcPct val="0"/>
              </a:spcBef>
              <a:spcAft>
                <a:spcPct val="0"/>
              </a:spcAft>
            </a:pPr>
            <a:endParaRPr lang="en-US" sz="1833" dirty="0">
              <a:gradFill>
                <a:gsLst>
                  <a:gs pos="0">
                    <a:srgbClr val="FFFFFF"/>
                  </a:gs>
                  <a:gs pos="100000">
                    <a:srgbClr val="FFFFFF"/>
                  </a:gs>
                </a:gsLst>
                <a:lin ang="5400000" scaled="0"/>
              </a:gradFill>
            </a:endParaRPr>
          </a:p>
        </p:txBody>
      </p:sp>
      <p:pic>
        <p:nvPicPr>
          <p:cNvPr id="1025" name="Picture 2" descr="cid:image005.png@01CF2061.17B702A0"/>
          <p:cNvPicPr>
            <a:picLocks noChangeAspect="1" noChangeArrowheads="1"/>
          </p:cNvPicPr>
          <p:nvPr/>
        </p:nvPicPr>
        <p:blipFill>
          <a:blip r:embed="rId6" r:link="rId7">
            <a:extLst>
              <a:ext uri="{28A0092B-C50C-407E-A947-70E740481C1C}">
                <a14:useLocalDpi xmlns:a14="http://schemas.microsoft.com/office/drawing/2010/main"/>
              </a:ext>
            </a:extLst>
          </a:blip>
          <a:srcRect/>
          <a:stretch>
            <a:fillRect/>
          </a:stretch>
        </p:blipFill>
        <p:spPr bwMode="auto">
          <a:xfrm>
            <a:off x="5477452" y="289470"/>
            <a:ext cx="2837996" cy="47375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52786" y="2828966"/>
            <a:ext cx="1288253" cy="1268928"/>
          </a:xfrm>
          <a:prstGeom prst="rect">
            <a:avLst/>
          </a:prstGeom>
        </p:spPr>
      </p:pic>
      <p:sp>
        <p:nvSpPr>
          <p:cNvPr id="15" name="Rectangle 14"/>
          <p:cNvSpPr/>
          <p:nvPr/>
        </p:nvSpPr>
        <p:spPr bwMode="auto">
          <a:xfrm>
            <a:off x="5435052" y="3234556"/>
            <a:ext cx="2922795" cy="518160"/>
          </a:xfrm>
          <a:prstGeom prst="rect">
            <a:avLst/>
          </a:prstGeom>
          <a:noFill/>
          <a:ln w="76200">
            <a:solidFill>
              <a:srgbClr val="FFFF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ctr" defTabSz="761719" fontAlgn="base">
              <a:spcBef>
                <a:spcPct val="0"/>
              </a:spcBef>
              <a:spcAft>
                <a:spcPct val="0"/>
              </a:spcAft>
            </a:pPr>
            <a:endParaRPr lang="en-US" sz="1833" dirty="0">
              <a:gradFill>
                <a:gsLst>
                  <a:gs pos="0">
                    <a:srgbClr val="FFFFFF"/>
                  </a:gs>
                  <a:gs pos="100000">
                    <a:srgbClr val="FFFFFF"/>
                  </a:gs>
                </a:gsLst>
                <a:lin ang="5400000" scaled="0"/>
              </a:gradFill>
            </a:endParaRPr>
          </a:p>
        </p:txBody>
      </p:sp>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98560" y="4778576"/>
            <a:ext cx="2397479" cy="1919226"/>
          </a:xfrm>
          <a:prstGeom prst="rect">
            <a:avLst/>
          </a:prstGeom>
        </p:spPr>
      </p:pic>
      <p:sp>
        <p:nvSpPr>
          <p:cNvPr id="16" name="Rectangle 15"/>
          <p:cNvSpPr/>
          <p:nvPr/>
        </p:nvSpPr>
        <p:spPr bwMode="auto">
          <a:xfrm>
            <a:off x="3413759" y="5659359"/>
            <a:ext cx="2567078" cy="518160"/>
          </a:xfrm>
          <a:prstGeom prst="rect">
            <a:avLst/>
          </a:prstGeom>
          <a:noFill/>
          <a:ln w="76200">
            <a:solidFill>
              <a:srgbClr val="FFFF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ctr" defTabSz="761719" fontAlgn="base">
              <a:spcBef>
                <a:spcPct val="0"/>
              </a:spcBef>
              <a:spcAft>
                <a:spcPct val="0"/>
              </a:spcAft>
            </a:pPr>
            <a:endParaRPr lang="en-US" sz="1833"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939365669"/>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19" b="100000" l="0" r="98472"/>
                    </a14:imgEffect>
                  </a14:imgLayer>
                </a14:imgProps>
              </a:ext>
              <a:ext uri="{28A0092B-C50C-407E-A947-70E740481C1C}">
                <a14:useLocalDpi xmlns:a14="http://schemas.microsoft.com/office/drawing/2010/main"/>
              </a:ext>
            </a:extLst>
          </a:blip>
          <a:srcRect/>
          <a:stretch>
            <a:fillRect/>
          </a:stretch>
        </p:blipFill>
        <p:spPr bwMode="auto">
          <a:xfrm>
            <a:off x="47297" y="2451371"/>
            <a:ext cx="6312250" cy="436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5"/>
          <p:cNvSpPr/>
          <p:nvPr/>
        </p:nvSpPr>
        <p:spPr>
          <a:xfrm>
            <a:off x="2506718" y="1804479"/>
            <a:ext cx="9260171" cy="3970318"/>
          </a:xfrm>
          <a:prstGeom prst="rect">
            <a:avLst/>
          </a:prstGeom>
        </p:spPr>
        <p:txBody>
          <a:bodyPr wrap="square">
            <a:spAutoFit/>
          </a:bodyPr>
          <a:lstStyle/>
          <a:p>
            <a:pPr marL="457200" indent="-457200" algn="r" rtl="1">
              <a:buFont typeface="Courier New" panose="02070309020205020404" pitchFamily="49" charset="0"/>
              <a:buChar char="o"/>
            </a:pPr>
            <a:r>
              <a:rPr lang="he-IL" sz="2800" b="1" dirty="0">
                <a:latin typeface="Tahoma" panose="020B0604030504040204" pitchFamily="34" charset="0"/>
                <a:ea typeface="Tahoma" panose="020B0604030504040204" pitchFamily="34" charset="0"/>
                <a:cs typeface="Tahoma" panose="020B0604030504040204" pitchFamily="34" charset="0"/>
              </a:rPr>
              <a:t>אישית</a:t>
            </a:r>
            <a:r>
              <a:rPr lang="en-US" sz="2800" b="1" dirty="0">
                <a:latin typeface="Tahoma" panose="020B0604030504040204" pitchFamily="34" charset="0"/>
                <a:ea typeface="Tahoma" panose="020B0604030504040204" pitchFamily="34" charset="0"/>
                <a:cs typeface="Tahoma" panose="020B0604030504040204" pitchFamily="34" charset="0"/>
              </a:rPr>
              <a:t> </a:t>
            </a:r>
            <a:r>
              <a:rPr lang="he-IL" sz="2800" b="1" dirty="0">
                <a:latin typeface="Tahoma" panose="020B0604030504040204" pitchFamily="34" charset="0"/>
                <a:ea typeface="Tahoma" panose="020B0604030504040204" pitchFamily="34" charset="0"/>
                <a:cs typeface="Tahoma" panose="020B0604030504040204" pitchFamily="34" charset="0"/>
              </a:rPr>
              <a:t>-</a:t>
            </a:r>
            <a:r>
              <a:rPr lang="en-US" sz="2800" b="1" dirty="0">
                <a:latin typeface="Tahoma" panose="020B0604030504040204" pitchFamily="34" charset="0"/>
                <a:ea typeface="Tahoma" panose="020B0604030504040204" pitchFamily="34" charset="0"/>
                <a:cs typeface="Tahoma" panose="020B0604030504040204" pitchFamily="34" charset="0"/>
              </a:rPr>
              <a:t> </a:t>
            </a:r>
            <a:r>
              <a:rPr lang="he-IL" sz="2800" b="1" dirty="0">
                <a:latin typeface="Tahoma" panose="020B0604030504040204" pitchFamily="34" charset="0"/>
                <a:ea typeface="Tahoma" panose="020B0604030504040204" pitchFamily="34" charset="0"/>
                <a:cs typeface="Tahoma" panose="020B0604030504040204" pitchFamily="34" charset="0"/>
              </a:rPr>
              <a:t>לא מועברת לאף אחד</a:t>
            </a:r>
          </a:p>
          <a:p>
            <a:pPr marL="457200" indent="-457200" algn="r" rtl="1">
              <a:buFont typeface="Courier New" panose="02070309020205020404" pitchFamily="49" charset="0"/>
              <a:buChar char="o"/>
            </a:pPr>
            <a:endParaRPr lang="en-US" sz="2800" b="1" dirty="0">
              <a:latin typeface="Tahoma" panose="020B0604030504040204" pitchFamily="34" charset="0"/>
              <a:ea typeface="Tahoma" panose="020B0604030504040204" pitchFamily="34" charset="0"/>
              <a:cs typeface="Tahoma" panose="020B0604030504040204" pitchFamily="34" charset="0"/>
            </a:endParaRPr>
          </a:p>
          <a:p>
            <a:pPr marL="457200" indent="-457200" algn="r" rtl="1">
              <a:buFont typeface="Courier New" panose="02070309020205020404" pitchFamily="49" charset="0"/>
              <a:buChar char="o"/>
            </a:pPr>
            <a:r>
              <a:rPr lang="he-IL" sz="2800" b="1" dirty="0">
                <a:latin typeface="Tahoma" panose="020B0604030504040204" pitchFamily="34" charset="0"/>
                <a:ea typeface="Tahoma" panose="020B0604030504040204" pitchFamily="34" charset="0"/>
                <a:cs typeface="Tahoma" panose="020B0604030504040204" pitchFamily="34" charset="0"/>
              </a:rPr>
              <a:t>משתנה כל הזמן</a:t>
            </a:r>
          </a:p>
          <a:p>
            <a:pPr marL="457200" indent="-457200" algn="r" rtl="1">
              <a:buFont typeface="Courier New" panose="02070309020205020404" pitchFamily="49" charset="0"/>
              <a:buChar char="o"/>
            </a:pPr>
            <a:endParaRPr lang="he-IL" sz="2800" b="1" dirty="0">
              <a:latin typeface="Tahoma" panose="020B0604030504040204" pitchFamily="34" charset="0"/>
              <a:ea typeface="Tahoma" panose="020B0604030504040204" pitchFamily="34" charset="0"/>
              <a:cs typeface="Tahoma" panose="020B0604030504040204" pitchFamily="34" charset="0"/>
            </a:endParaRPr>
          </a:p>
          <a:p>
            <a:pPr marL="457200" indent="-457200" algn="r" rtl="1">
              <a:buFont typeface="Courier New" panose="02070309020205020404" pitchFamily="49" charset="0"/>
              <a:buChar char="o"/>
            </a:pPr>
            <a:r>
              <a:rPr lang="he-IL" sz="2800" b="1" dirty="0">
                <a:latin typeface="Tahoma" panose="020B0604030504040204" pitchFamily="34" charset="0"/>
                <a:ea typeface="Tahoma" panose="020B0604030504040204" pitchFamily="34" charset="0"/>
                <a:cs typeface="Tahoma" panose="020B0604030504040204" pitchFamily="34" charset="0"/>
              </a:rPr>
              <a:t>מורכבת מאותיות, מספרים וסימנים </a:t>
            </a:r>
            <a:endParaRPr lang="he-IL" sz="2800" b="1" dirty="0" smtClean="0">
              <a:latin typeface="Tahoma" panose="020B0604030504040204" pitchFamily="34" charset="0"/>
              <a:ea typeface="Tahoma" panose="020B0604030504040204" pitchFamily="34" charset="0"/>
              <a:cs typeface="Tahoma" panose="020B0604030504040204" pitchFamily="34" charset="0"/>
            </a:endParaRPr>
          </a:p>
          <a:p>
            <a:pPr algn="r" rtl="1"/>
            <a:r>
              <a:rPr lang="he-IL" sz="2800" b="1" dirty="0">
                <a:latin typeface="Tahoma" panose="020B0604030504040204" pitchFamily="34" charset="0"/>
                <a:ea typeface="Tahoma" panose="020B0604030504040204" pitchFamily="34" charset="0"/>
                <a:cs typeface="Tahoma" panose="020B0604030504040204" pitchFamily="34" charset="0"/>
              </a:rPr>
              <a:t> </a:t>
            </a:r>
            <a:r>
              <a:rPr lang="he-IL" sz="2800" b="1" dirty="0" smtClean="0">
                <a:latin typeface="Tahoma" panose="020B0604030504040204" pitchFamily="34" charset="0"/>
                <a:ea typeface="Tahoma" panose="020B0604030504040204" pitchFamily="34" charset="0"/>
                <a:cs typeface="Tahoma" panose="020B0604030504040204" pitchFamily="34" charset="0"/>
              </a:rPr>
              <a:t>   </a:t>
            </a:r>
            <a:r>
              <a:rPr lang="he-IL" sz="2400" b="1" dirty="0" smtClean="0">
                <a:latin typeface="Tahoma" panose="020B0604030504040204" pitchFamily="34" charset="0"/>
                <a:ea typeface="Tahoma" panose="020B0604030504040204" pitchFamily="34" charset="0"/>
                <a:cs typeface="Tahoma" panose="020B0604030504040204" pitchFamily="34" charset="0"/>
              </a:rPr>
              <a:t>(</a:t>
            </a:r>
            <a:r>
              <a:rPr lang="he-IL" sz="2400" b="1" dirty="0">
                <a:latin typeface="Tahoma" panose="020B0604030504040204" pitchFamily="34" charset="0"/>
                <a:ea typeface="Tahoma" panose="020B0604030504040204" pitchFamily="34" charset="0"/>
                <a:cs typeface="Tahoma" panose="020B0604030504040204" pitchFamily="34" charset="0"/>
              </a:rPr>
              <a:t>נוצר באמצעות </a:t>
            </a:r>
            <a:r>
              <a:rPr lang="en-US" sz="2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Shift +</a:t>
            </a:r>
            <a:r>
              <a:rPr lang="he-IL" sz="2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מספר</a:t>
            </a:r>
            <a:r>
              <a:rPr lang="he-IL" sz="2400" b="1" dirty="0">
                <a:latin typeface="Tahoma" panose="020B0604030504040204" pitchFamily="34" charset="0"/>
                <a:ea typeface="Tahoma" panose="020B0604030504040204" pitchFamily="34" charset="0"/>
                <a:cs typeface="Tahoma" panose="020B0604030504040204" pitchFamily="34" charset="0"/>
              </a:rPr>
              <a:t>- @#$%^&amp;*)</a:t>
            </a:r>
            <a:endParaRPr lang="he-IL" sz="2800" b="1" dirty="0">
              <a:latin typeface="Tahoma" panose="020B0604030504040204" pitchFamily="34" charset="0"/>
              <a:ea typeface="Tahoma" panose="020B0604030504040204" pitchFamily="34" charset="0"/>
              <a:cs typeface="Tahoma" panose="020B0604030504040204" pitchFamily="34" charset="0"/>
            </a:endParaRPr>
          </a:p>
          <a:p>
            <a:pPr marL="457200" indent="-457200" algn="r" rtl="1">
              <a:buFont typeface="Courier New" panose="02070309020205020404" pitchFamily="49" charset="0"/>
              <a:buChar char="o"/>
            </a:pPr>
            <a:endParaRPr lang="en-US" sz="2800" b="1" dirty="0">
              <a:latin typeface="Tahoma" panose="020B0604030504040204" pitchFamily="34" charset="0"/>
              <a:ea typeface="Tahoma" panose="020B0604030504040204" pitchFamily="34" charset="0"/>
              <a:cs typeface="Tahoma" panose="020B0604030504040204" pitchFamily="34" charset="0"/>
            </a:endParaRPr>
          </a:p>
          <a:p>
            <a:pPr marL="457200" indent="-457200" algn="r" rtl="1">
              <a:buFont typeface="Courier New" panose="02070309020205020404" pitchFamily="49" charset="0"/>
              <a:buChar char="o"/>
            </a:pPr>
            <a:r>
              <a:rPr lang="he-IL" sz="2800" b="1" dirty="0">
                <a:latin typeface="Tahoma" panose="020B0604030504040204" pitchFamily="34" charset="0"/>
                <a:ea typeface="Tahoma" panose="020B0604030504040204" pitchFamily="34" charset="0"/>
                <a:cs typeface="Tahoma" panose="020B0604030504040204" pitchFamily="34" charset="0"/>
              </a:rPr>
              <a:t>לא רשומה בצמוד למחשב</a:t>
            </a:r>
            <a:endParaRPr lang="en-US" sz="2800" b="1" dirty="0">
              <a:latin typeface="Tahoma" panose="020B0604030504040204" pitchFamily="34" charset="0"/>
              <a:ea typeface="Tahoma" panose="020B0604030504040204" pitchFamily="34" charset="0"/>
              <a:cs typeface="Tahoma" panose="020B0604030504040204" pitchFamily="34" charset="0"/>
            </a:endParaRPr>
          </a:p>
          <a:p>
            <a:pPr algn="r" rtl="1"/>
            <a:r>
              <a:rPr lang="he-IL" sz="2800" b="1" dirty="0">
                <a:latin typeface="Tahoma" panose="020B0604030504040204" pitchFamily="34" charset="0"/>
                <a:ea typeface="Tahoma" panose="020B0604030504040204" pitchFamily="34" charset="0"/>
                <a:cs typeface="Tahoma" panose="020B0604030504040204" pitchFamily="34" charset="0"/>
              </a:rPr>
              <a:t>    או על פתק בתיק</a:t>
            </a:r>
          </a:p>
        </p:txBody>
      </p:sp>
      <p:sp>
        <p:nvSpPr>
          <p:cNvPr id="7" name="כותרת 1"/>
          <p:cNvSpPr txBox="1">
            <a:spLocks/>
          </p:cNvSpPr>
          <p:nvPr/>
        </p:nvSpPr>
        <p:spPr>
          <a:xfrm>
            <a:off x="7835462" y="0"/>
            <a:ext cx="4356538" cy="1143000"/>
          </a:xfrm>
          <a:prstGeom prst="rect">
            <a:avLst/>
          </a:prstGeom>
          <a:solidFill>
            <a:schemeClr val="accent5">
              <a:lumMod val="60000"/>
              <a:lumOff val="40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sz="4400" b="1" dirty="0">
                <a:latin typeface="Tahoma" pitchFamily="34" charset="0"/>
                <a:ea typeface="Tahoma" pitchFamily="34" charset="0"/>
                <a:cs typeface="Tahoma" pitchFamily="34" charset="0"/>
              </a:rPr>
              <a:t>סיסמא חזקה!</a:t>
            </a:r>
          </a:p>
        </p:txBody>
      </p:sp>
      <p:sp>
        <p:nvSpPr>
          <p:cNvPr id="2" name="TextBox 1"/>
          <p:cNvSpPr txBox="1"/>
          <p:nvPr/>
        </p:nvSpPr>
        <p:spPr>
          <a:xfrm rot="21384046">
            <a:off x="658462" y="4772755"/>
            <a:ext cx="1848256" cy="338554"/>
          </a:xfrm>
          <a:prstGeom prst="rect">
            <a:avLst/>
          </a:prstGeom>
          <a:noFill/>
        </p:spPr>
        <p:txBody>
          <a:bodyPr wrap="square" rtlCol="1">
            <a:spAutoFit/>
          </a:bodyPr>
          <a:lstStyle/>
          <a:p>
            <a:r>
              <a:rPr lang="en-US" sz="1600" b="1" dirty="0" smtClean="0">
                <a:solidFill>
                  <a:srgbClr val="FF0000"/>
                </a:solidFill>
              </a:rPr>
              <a:t>Lomy!23#abT7</a:t>
            </a:r>
            <a:endParaRPr lang="he-IL" sz="1600" b="1" dirty="0">
              <a:solidFill>
                <a:srgbClr val="FF0000"/>
              </a:solidFill>
            </a:endParaRPr>
          </a:p>
        </p:txBody>
      </p:sp>
    </p:spTree>
    <p:extLst>
      <p:ext uri="{BB962C8B-B14F-4D97-AF65-F5344CB8AC3E}">
        <p14:creationId xmlns:p14="http://schemas.microsoft.com/office/powerpoint/2010/main" val="29685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p:cTn id="21"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 calcmode="lin" valueType="num">
                                      <p:cBhvr>
                                        <p:cTn id="28"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 calcmode="lin" valueType="num">
                                      <p:cBhvr>
                                        <p:cTn id="35"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37" dur="500"/>
                                        <p:tgtEl>
                                          <p:spTgt spid="6">
                                            <p:txEl>
                                              <p:pRg st="7" end="7"/>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6">
                                            <p:txEl>
                                              <p:pRg st="8" end="8"/>
                                            </p:txEl>
                                          </p:spTgt>
                                        </p:tgtEl>
                                        <p:attrNameLst>
                                          <p:attrName>style.visibility</p:attrName>
                                        </p:attrNameLst>
                                      </p:cBhvr>
                                      <p:to>
                                        <p:strVal val="visible"/>
                                      </p:to>
                                    </p:set>
                                    <p:anim calcmode="lin" valueType="num">
                                      <p:cBhvr>
                                        <p:cTn id="40"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1"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4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3537678" y="0"/>
            <a:ext cx="8654321" cy="1186855"/>
          </a:xfrm>
          <a:prstGeom prst="rect">
            <a:avLst/>
          </a:prstGeom>
          <a:solidFill>
            <a:schemeClr val="accent3">
              <a:lumMod val="75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algn="r">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he-IL" sz="3200" b="1" dirty="0">
                <a:latin typeface="Tahoma" pitchFamily="34" charset="0"/>
                <a:ea typeface="Tahoma" pitchFamily="34" charset="0"/>
                <a:cs typeface="Tahoma" pitchFamily="34" charset="0"/>
              </a:rPr>
              <a:t>פרטיות ושליטה </a:t>
            </a:r>
            <a:r>
              <a:rPr lang="he-IL" sz="3200" b="1" dirty="0" smtClean="0">
                <a:latin typeface="Tahoma" pitchFamily="34" charset="0"/>
                <a:ea typeface="Tahoma" pitchFamily="34" charset="0"/>
                <a:cs typeface="Tahoma" pitchFamily="34" charset="0"/>
              </a:rPr>
              <a:t>ברשת, איך </a:t>
            </a:r>
            <a:r>
              <a:rPr lang="he-IL" sz="3200" b="1" dirty="0">
                <a:latin typeface="Tahoma" pitchFamily="34" charset="0"/>
                <a:ea typeface="Tahoma" pitchFamily="34" charset="0"/>
                <a:cs typeface="Tahoma" pitchFamily="34" charset="0"/>
              </a:rPr>
              <a:t>עושים את זה?</a:t>
            </a:r>
            <a:endParaRPr lang="en-GB" sz="3200" b="1" dirty="0">
              <a:latin typeface="Tahoma" pitchFamily="34" charset="0"/>
              <a:ea typeface="Tahoma" pitchFamily="34" charset="0"/>
              <a:cs typeface="Tahoma" pitchFamily="34" charset="0"/>
            </a:endParaRPr>
          </a:p>
        </p:txBody>
      </p:sp>
      <p:sp>
        <p:nvSpPr>
          <p:cNvPr id="3" name="Rectangle 2"/>
          <p:cNvSpPr/>
          <p:nvPr/>
        </p:nvSpPr>
        <p:spPr>
          <a:xfrm>
            <a:off x="1210364" y="1682847"/>
            <a:ext cx="10637133" cy="3662541"/>
          </a:xfrm>
          <a:prstGeom prst="rect">
            <a:avLst/>
          </a:prstGeom>
        </p:spPr>
        <p:txBody>
          <a:bodyPr wrap="square">
            <a:spAutoFit/>
          </a:bodyPr>
          <a:lstStyle/>
          <a:p>
            <a:pPr marL="457200" indent="-457200" algn="r" rtl="1">
              <a:spcBef>
                <a:spcPts val="1200"/>
              </a:spcBef>
              <a:spcAft>
                <a:spcPts val="1200"/>
              </a:spcAft>
              <a:buFont typeface="Courier New" panose="02070309020205020404" pitchFamily="49" charset="0"/>
              <a:buChar char="o"/>
            </a:pPr>
            <a:r>
              <a:rPr lang="he-IL" sz="3200" b="1" dirty="0">
                <a:latin typeface="Tahoma" pitchFamily="34" charset="0"/>
                <a:ea typeface="Tahoma" pitchFamily="34" charset="0"/>
                <a:cs typeface="Tahoma" pitchFamily="34" charset="0"/>
              </a:rPr>
              <a:t>להעלות רק </a:t>
            </a:r>
            <a:r>
              <a:rPr lang="he-IL" sz="3200" b="1" dirty="0" smtClean="0">
                <a:latin typeface="Tahoma" pitchFamily="34" charset="0"/>
                <a:ea typeface="Tahoma" pitchFamily="34" charset="0"/>
                <a:cs typeface="Tahoma" pitchFamily="34" charset="0"/>
              </a:rPr>
              <a:t>דברים </a:t>
            </a:r>
            <a:r>
              <a:rPr lang="he-IL" sz="3200" b="1" dirty="0">
                <a:latin typeface="Tahoma" pitchFamily="34" charset="0"/>
                <a:ea typeface="Tahoma" pitchFamily="34" charset="0"/>
                <a:cs typeface="Tahoma" pitchFamily="34" charset="0"/>
              </a:rPr>
              <a:t>שמרגישים טוב </a:t>
            </a:r>
            <a:r>
              <a:rPr lang="he-IL" sz="3200" b="1" dirty="0" smtClean="0">
                <a:latin typeface="Tahoma" pitchFamily="34" charset="0"/>
                <a:ea typeface="Tahoma" pitchFamily="34" charset="0"/>
                <a:cs typeface="Tahoma" pitchFamily="34" charset="0"/>
              </a:rPr>
              <a:t>עימם ואינם פוגעים במישהו אחר.</a:t>
            </a:r>
          </a:p>
          <a:p>
            <a:pPr marL="457200" indent="-457200" algn="r" rtl="1">
              <a:spcBef>
                <a:spcPts val="1200"/>
              </a:spcBef>
              <a:spcAft>
                <a:spcPts val="1200"/>
              </a:spcAft>
              <a:buFont typeface="Courier New" panose="02070309020205020404" pitchFamily="49" charset="0"/>
              <a:buChar char="o"/>
            </a:pPr>
            <a:r>
              <a:rPr lang="he-IL" sz="3200" b="1" dirty="0" smtClean="0">
                <a:latin typeface="Tahoma" pitchFamily="34" charset="0"/>
                <a:ea typeface="Tahoma" pitchFamily="34" charset="0"/>
                <a:cs typeface="Tahoma" pitchFamily="34" charset="0"/>
              </a:rPr>
              <a:t>לפני שאתה מעלה, זכור - מה </a:t>
            </a:r>
            <a:r>
              <a:rPr lang="he-IL" sz="3200" b="1" dirty="0">
                <a:latin typeface="Tahoma" pitchFamily="34" charset="0"/>
                <a:ea typeface="Tahoma" pitchFamily="34" charset="0"/>
                <a:cs typeface="Tahoma" pitchFamily="34" charset="0"/>
              </a:rPr>
              <a:t>שעולה לרשת נשאר </a:t>
            </a:r>
            <a:r>
              <a:rPr lang="he-IL" sz="3200" b="1" dirty="0" smtClean="0">
                <a:latin typeface="Tahoma" pitchFamily="34" charset="0"/>
                <a:ea typeface="Tahoma" pitchFamily="34" charset="0"/>
                <a:cs typeface="Tahoma" pitchFamily="34" charset="0"/>
              </a:rPr>
              <a:t>שם.</a:t>
            </a:r>
          </a:p>
          <a:p>
            <a:pPr marL="571500" indent="-571500" algn="r" rtl="1">
              <a:spcBef>
                <a:spcPts val="1200"/>
              </a:spcBef>
              <a:spcAft>
                <a:spcPts val="1200"/>
              </a:spcAft>
              <a:buFont typeface="Courier New" pitchFamily="49" charset="0"/>
              <a:buChar char="o"/>
            </a:pPr>
            <a:r>
              <a:rPr lang="he-IL" sz="3200" b="1" dirty="0" smtClean="0">
                <a:latin typeface="Tahoma" pitchFamily="34" charset="0"/>
                <a:ea typeface="Tahoma" pitchFamily="34" charset="0"/>
                <a:cs typeface="Tahoma" pitchFamily="34" charset="0"/>
              </a:rPr>
              <a:t>להגדיר </a:t>
            </a:r>
            <a:r>
              <a:rPr lang="he-IL" sz="3200" b="1" dirty="0">
                <a:latin typeface="Tahoma" pitchFamily="34" charset="0"/>
                <a:ea typeface="Tahoma" pitchFamily="34" charset="0"/>
                <a:cs typeface="Tahoma" pitchFamily="34" charset="0"/>
              </a:rPr>
              <a:t>את המרחבים בהם אנחנו נמצאים  - הגדרות פרטיות </a:t>
            </a:r>
          </a:p>
        </p:txBody>
      </p:sp>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ackgroundRemoval t="0" b="99583" l="1911" r="100000"/>
                    </a14:imgEffect>
                  </a14:imgLayer>
                </a14:imgProps>
              </a:ext>
              <a:ext uri="{28A0092B-C50C-407E-A947-70E740481C1C}">
                <a14:useLocalDpi xmlns:a14="http://schemas.microsoft.com/office/drawing/2010/main"/>
              </a:ext>
            </a:extLst>
          </a:blip>
          <a:stretch>
            <a:fillRect/>
          </a:stretch>
        </p:blipFill>
        <p:spPr>
          <a:xfrm rot="20616620">
            <a:off x="408010" y="1307879"/>
            <a:ext cx="1099958" cy="1681464"/>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2556" y="4111161"/>
            <a:ext cx="1445202" cy="1386323"/>
          </a:xfrm>
          <a:prstGeom prst="rect">
            <a:avLst/>
          </a:prstGeom>
        </p:spPr>
      </p:pic>
    </p:spTree>
    <p:extLst>
      <p:ext uri="{BB962C8B-B14F-4D97-AF65-F5344CB8AC3E}">
        <p14:creationId xmlns:p14="http://schemas.microsoft.com/office/powerpoint/2010/main" val="423042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5789" y="1199801"/>
            <a:ext cx="5176788"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236" y="1199800"/>
            <a:ext cx="5414874" cy="5018120"/>
          </a:xfrm>
          <a:prstGeom prst="rect">
            <a:avLst/>
          </a:prstGeom>
        </p:spPr>
      </p:pic>
      <p:pic>
        <p:nvPicPr>
          <p:cNvPr id="7"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45934" y="1274420"/>
            <a:ext cx="2392363"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מלבן 16"/>
          <p:cNvSpPr/>
          <p:nvPr/>
        </p:nvSpPr>
        <p:spPr bwMode="auto">
          <a:xfrm>
            <a:off x="10270677" y="0"/>
            <a:ext cx="1843800" cy="1657354"/>
          </a:xfrm>
          <a:prstGeom prst="rect">
            <a:avLst/>
          </a:prstGeom>
          <a:solidFill>
            <a:schemeClr val="accent6">
              <a:lumMod val="50000"/>
              <a:alpha val="8470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r" defTabSz="761689" rtl="1">
              <a:tabLst>
                <a:tab pos="1343976" algn="l"/>
                <a:tab pos="1423344" algn="l"/>
              </a:tabLst>
            </a:pPr>
            <a:r>
              <a:rPr lang="he-IL" sz="2667" dirty="0">
                <a:gradFill>
                  <a:gsLst>
                    <a:gs pos="0">
                      <a:srgbClr val="FFFFFF"/>
                    </a:gs>
                    <a:gs pos="100000">
                      <a:srgbClr val="FFFFFF"/>
                    </a:gs>
                  </a:gsLst>
                  <a:lin ang="5400000" scaled="0"/>
                </a:gradFill>
              </a:rPr>
              <a:t>  </a:t>
            </a:r>
            <a:r>
              <a:rPr lang="he-IL" sz="2667" b="1" dirty="0" smtClean="0">
                <a:gradFill>
                  <a:gsLst>
                    <a:gs pos="0">
                      <a:srgbClr val="FFFFFF"/>
                    </a:gs>
                    <a:gs pos="100000">
                      <a:srgbClr val="FFFFFF"/>
                    </a:gs>
                  </a:gsLst>
                  <a:lin ang="5400000" scaled="0"/>
                </a:gradFill>
              </a:rPr>
              <a:t>כוחה של  </a:t>
            </a:r>
          </a:p>
          <a:p>
            <a:pPr algn="r" defTabSz="761689" rtl="1">
              <a:tabLst>
                <a:tab pos="1343976" algn="l"/>
                <a:tab pos="1423344" algn="l"/>
              </a:tabLst>
            </a:pPr>
            <a:r>
              <a:rPr lang="he-IL" sz="2667" b="1" dirty="0">
                <a:gradFill>
                  <a:gsLst>
                    <a:gs pos="0">
                      <a:srgbClr val="FFFFFF"/>
                    </a:gs>
                    <a:gs pos="100000">
                      <a:srgbClr val="FFFFFF"/>
                    </a:gs>
                  </a:gsLst>
                  <a:lin ang="5400000" scaled="0"/>
                </a:gradFill>
              </a:rPr>
              <a:t> </a:t>
            </a:r>
            <a:r>
              <a:rPr lang="he-IL" sz="2667" b="1" dirty="0" smtClean="0">
                <a:gradFill>
                  <a:gsLst>
                    <a:gs pos="0">
                      <a:srgbClr val="FFFFFF"/>
                    </a:gs>
                    <a:gs pos="100000">
                      <a:srgbClr val="FFFFFF"/>
                    </a:gs>
                  </a:gsLst>
                  <a:lin ang="5400000" scaled="0"/>
                </a:gradFill>
              </a:rPr>
              <a:t> קבוצה</a:t>
            </a:r>
            <a:endParaRPr lang="he-IL" sz="2667" b="1" dirty="0">
              <a:gradFill>
                <a:gsLst>
                  <a:gs pos="0">
                    <a:srgbClr val="FFFFFF"/>
                  </a:gs>
                  <a:gs pos="100000">
                    <a:srgbClr val="FFFFFF"/>
                  </a:gs>
                </a:gsLst>
                <a:lin ang="5400000" scaled="0"/>
              </a:gradFill>
            </a:endParaRPr>
          </a:p>
        </p:txBody>
      </p:sp>
      <p:sp>
        <p:nvSpPr>
          <p:cNvPr id="11" name="מלבן 16"/>
          <p:cNvSpPr/>
          <p:nvPr/>
        </p:nvSpPr>
        <p:spPr bwMode="auto">
          <a:xfrm>
            <a:off x="7396593" y="76027"/>
            <a:ext cx="1119556" cy="1049155"/>
          </a:xfrm>
          <a:prstGeom prst="rect">
            <a:avLst/>
          </a:prstGeom>
          <a:solidFill>
            <a:schemeClr val="accent1">
              <a:lumMod val="75000"/>
              <a:alpha val="8470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r" defTabSz="761689" rtl="1">
              <a:tabLst>
                <a:tab pos="1343976" algn="l"/>
                <a:tab pos="1423344" algn="l"/>
              </a:tabLst>
            </a:pPr>
            <a:r>
              <a:rPr lang="he-IL" sz="2667" dirty="0">
                <a:gradFill>
                  <a:gsLst>
                    <a:gs pos="0">
                      <a:srgbClr val="FFFFFF"/>
                    </a:gs>
                    <a:gs pos="100000">
                      <a:srgbClr val="FFFFFF"/>
                    </a:gs>
                  </a:gsLst>
                  <a:lin ang="5400000" scaled="0"/>
                </a:gradFill>
              </a:rPr>
              <a:t>מעצים</a:t>
            </a:r>
          </a:p>
        </p:txBody>
      </p:sp>
      <p:sp>
        <p:nvSpPr>
          <p:cNvPr id="22" name="מלבן 16"/>
          <p:cNvSpPr/>
          <p:nvPr/>
        </p:nvSpPr>
        <p:spPr bwMode="auto">
          <a:xfrm>
            <a:off x="3222560" y="90487"/>
            <a:ext cx="1119556" cy="1049155"/>
          </a:xfrm>
          <a:prstGeom prst="rect">
            <a:avLst/>
          </a:prstGeom>
          <a:solidFill>
            <a:srgbClr val="FF0000">
              <a:alpha val="8470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r" defTabSz="761689" rtl="1">
              <a:tabLst>
                <a:tab pos="1343976" algn="l"/>
                <a:tab pos="1423344" algn="l"/>
              </a:tabLst>
            </a:pPr>
            <a:r>
              <a:rPr lang="he-IL" sz="2667" dirty="0">
                <a:gradFill>
                  <a:gsLst>
                    <a:gs pos="0">
                      <a:srgbClr val="FFFFFF"/>
                    </a:gs>
                    <a:gs pos="100000">
                      <a:srgbClr val="FFFFFF"/>
                    </a:gs>
                  </a:gsLst>
                  <a:lin ang="5400000" scaled="0"/>
                </a:gradFill>
              </a:rPr>
              <a:t> הרסני</a:t>
            </a:r>
          </a:p>
        </p:txBody>
      </p:sp>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16148" y="197941"/>
            <a:ext cx="1512620" cy="927241"/>
          </a:xfrm>
          <a:prstGeom prst="rect">
            <a:avLst/>
          </a:prstGeom>
        </p:spPr>
      </p:pic>
      <p:pic>
        <p:nvPicPr>
          <p:cNvPr id="24" name="Picture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09870" y="76026"/>
            <a:ext cx="1632874" cy="988996"/>
          </a:xfrm>
          <a:prstGeom prst="rect">
            <a:avLst/>
          </a:prstGeom>
        </p:spPr>
      </p:pic>
      <p:cxnSp>
        <p:nvCxnSpPr>
          <p:cNvPr id="26" name="Straight Connector 25"/>
          <p:cNvCxnSpPr/>
          <p:nvPr/>
        </p:nvCxnSpPr>
        <p:spPr>
          <a:xfrm>
            <a:off x="5802823" y="197940"/>
            <a:ext cx="9020" cy="6325616"/>
          </a:xfrm>
          <a:prstGeom prst="line">
            <a:avLst/>
          </a:prstGeom>
          <a:ln w="28575">
            <a:prstDash val="sysDash"/>
          </a:ln>
        </p:spPr>
        <p:style>
          <a:lnRef idx="3">
            <a:schemeClr val="accent6"/>
          </a:lnRef>
          <a:fillRef idx="0">
            <a:schemeClr val="accent6"/>
          </a:fillRef>
          <a:effectRef idx="2">
            <a:schemeClr val="accent6"/>
          </a:effectRef>
          <a:fontRef idx="minor">
            <a:schemeClr val="tx1"/>
          </a:fontRef>
        </p:style>
      </p:cxnSp>
      <p:pic>
        <p:nvPicPr>
          <p:cNvPr id="29" name="Picture 2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95947" y="54715"/>
            <a:ext cx="2831792" cy="545888"/>
          </a:xfrm>
          <a:prstGeom prst="rect">
            <a:avLst/>
          </a:prstGeom>
        </p:spPr>
      </p:pic>
    </p:spTree>
    <p:extLst>
      <p:ext uri="{BB962C8B-B14F-4D97-AF65-F5344CB8AC3E}">
        <p14:creationId xmlns:p14="http://schemas.microsoft.com/office/powerpoint/2010/main" val="27400040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6569" y="3479258"/>
            <a:ext cx="5107432" cy="3126883"/>
          </a:xfrm>
          <a:prstGeom prst="rect">
            <a:avLst/>
          </a:prstGeom>
        </p:spPr>
      </p:pic>
      <p:sp>
        <p:nvSpPr>
          <p:cNvPr id="71" name="כותרת 1"/>
          <p:cNvSpPr>
            <a:spLocks noGrp="1"/>
          </p:cNvSpPr>
          <p:nvPr>
            <p:ph type="title"/>
          </p:nvPr>
        </p:nvSpPr>
        <p:spPr>
          <a:xfrm>
            <a:off x="4257674" y="-26844"/>
            <a:ext cx="7940307" cy="1143000"/>
          </a:xfrm>
          <a:solidFill>
            <a:schemeClr val="tx2">
              <a:lumMod val="40000"/>
              <a:lumOff val="60000"/>
            </a:schemeClr>
          </a:solidFill>
        </p:spPr>
        <p:txBody>
          <a:bodyPr anchor="ctr"/>
          <a:lstStyle/>
          <a:p>
            <a:pPr algn="ctr"/>
            <a:r>
              <a:rPr lang="he-IL" sz="4400" b="1" dirty="0">
                <a:solidFill>
                  <a:schemeClr val="bg1"/>
                </a:solidFill>
                <a:latin typeface="Tahoma" pitchFamily="34" charset="0"/>
                <a:ea typeface="Tahoma" pitchFamily="34" charset="0"/>
                <a:cs typeface="Tahoma" pitchFamily="34" charset="0"/>
              </a:rPr>
              <a:t>רגע לפני... נסתכל סביבנו</a:t>
            </a:r>
          </a:p>
        </p:txBody>
      </p:sp>
      <p:sp>
        <p:nvSpPr>
          <p:cNvPr id="72" name="מלבן 19"/>
          <p:cNvSpPr>
            <a:spLocks noChangeArrowheads="1"/>
          </p:cNvSpPr>
          <p:nvPr/>
        </p:nvSpPr>
        <p:spPr bwMode="auto">
          <a:xfrm>
            <a:off x="3492132" y="1127283"/>
            <a:ext cx="4326827" cy="584775"/>
          </a:xfrm>
          <a:prstGeom prst="rect">
            <a:avLst/>
          </a:prstGeom>
          <a:noFill/>
          <a:ln w="9525">
            <a:noFill/>
            <a:miter lim="800000"/>
            <a:headEnd/>
            <a:tailEnd/>
          </a:ln>
        </p:spPr>
        <p:txBody>
          <a:bodyPr wrap="none">
            <a:spAutoFit/>
          </a:bodyPr>
          <a:lstStyle/>
          <a:p>
            <a:pPr algn="ctr"/>
            <a:r>
              <a:rPr lang="he-IL" sz="3200" b="1" dirty="0">
                <a:latin typeface="Tahoma" pitchFamily="34" charset="0"/>
                <a:ea typeface="Tahoma" pitchFamily="34" charset="0"/>
                <a:cs typeface="Tahoma" pitchFamily="34" charset="0"/>
              </a:rPr>
              <a:t>ירימו ידם בבקשה.... </a:t>
            </a:r>
          </a:p>
        </p:txBody>
      </p:sp>
      <p:grpSp>
        <p:nvGrpSpPr>
          <p:cNvPr id="80" name="קבוצה 66"/>
          <p:cNvGrpSpPr>
            <a:grpSpLocks/>
          </p:cNvGrpSpPr>
          <p:nvPr/>
        </p:nvGrpSpPr>
        <p:grpSpPr bwMode="auto">
          <a:xfrm>
            <a:off x="3165181" y="1690646"/>
            <a:ext cx="5142790" cy="1173110"/>
            <a:chOff x="4499992" y="2420888"/>
            <a:chExt cx="3746733" cy="504055"/>
          </a:xfrm>
        </p:grpSpPr>
        <p:grpSp>
          <p:nvGrpSpPr>
            <p:cNvPr id="81" name="קבוצה 13"/>
            <p:cNvGrpSpPr>
              <a:grpSpLocks/>
            </p:cNvGrpSpPr>
            <p:nvPr/>
          </p:nvGrpSpPr>
          <p:grpSpPr bwMode="auto">
            <a:xfrm>
              <a:off x="4499992" y="2420888"/>
              <a:ext cx="3744416" cy="504055"/>
              <a:chOff x="5364088" y="2204864"/>
              <a:chExt cx="3024336" cy="504055"/>
            </a:xfrm>
          </p:grpSpPr>
          <p:grpSp>
            <p:nvGrpSpPr>
              <p:cNvPr id="83" name="קבוצה 9"/>
              <p:cNvGrpSpPr/>
              <p:nvPr/>
            </p:nvGrpSpPr>
            <p:grpSpPr>
              <a:xfrm>
                <a:off x="5364088" y="2204864"/>
                <a:ext cx="3024336" cy="504055"/>
                <a:chOff x="5364088" y="2204864"/>
                <a:chExt cx="3024336" cy="504055"/>
              </a:xfrm>
              <a:noFill/>
            </p:grpSpPr>
            <p:sp>
              <p:nvSpPr>
                <p:cNvPr id="85" name="מלבן 84"/>
                <p:cNvSpPr/>
                <p:nvPr/>
              </p:nvSpPr>
              <p:spPr>
                <a:xfrm>
                  <a:off x="5364088" y="2348879"/>
                  <a:ext cx="3024336" cy="360040"/>
                </a:xfrm>
                <a:prstGeom prst="rect">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sp>
              <p:nvSpPr>
                <p:cNvPr id="86" name="משולש שווה שוקיים 85"/>
                <p:cNvSpPr/>
                <p:nvPr/>
              </p:nvSpPr>
              <p:spPr>
                <a:xfrm>
                  <a:off x="5652120" y="2204864"/>
                  <a:ext cx="235411" cy="144016"/>
                </a:xfrm>
                <a:prstGeom prst="triangl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grpSp>
          <p:sp>
            <p:nvSpPr>
              <p:cNvPr id="84" name="משולש שווה שוקיים 83"/>
              <p:cNvSpPr/>
              <p:nvPr/>
            </p:nvSpPr>
            <p:spPr>
              <a:xfrm>
                <a:off x="5652667" y="2215483"/>
                <a:ext cx="234712" cy="1443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grpSp>
        <p:sp>
          <p:nvSpPr>
            <p:cNvPr id="82" name="מלבן 22"/>
            <p:cNvSpPr>
              <a:spLocks noChangeArrowheads="1"/>
            </p:cNvSpPr>
            <p:nvPr/>
          </p:nvSpPr>
          <p:spPr bwMode="auto">
            <a:xfrm>
              <a:off x="4848038" y="2606003"/>
              <a:ext cx="3398687" cy="224814"/>
            </a:xfrm>
            <a:prstGeom prst="rect">
              <a:avLst/>
            </a:prstGeom>
            <a:noFill/>
            <a:ln w="9525">
              <a:noFill/>
              <a:miter lim="800000"/>
              <a:headEnd/>
              <a:tailEnd/>
            </a:ln>
          </p:spPr>
          <p:txBody>
            <a:bodyPr wrap="none">
              <a:spAutoFit/>
            </a:bodyPr>
            <a:lstStyle/>
            <a:p>
              <a:pPr marL="342900" indent="-342900">
                <a:spcBef>
                  <a:spcPct val="20000"/>
                </a:spcBef>
              </a:pPr>
              <a:r>
                <a:rPr lang="he-IL" sz="2800" dirty="0">
                  <a:latin typeface="Tahoma" pitchFamily="34" charset="0"/>
                  <a:ea typeface="Tahoma" pitchFamily="34" charset="0"/>
                  <a:cs typeface="Tahoma" pitchFamily="34" charset="0"/>
                </a:rPr>
                <a:t>כל מי שחבר ברשת חברתית</a:t>
              </a:r>
            </a:p>
          </p:txBody>
        </p:sp>
      </p:grpSp>
      <p:grpSp>
        <p:nvGrpSpPr>
          <p:cNvPr id="87" name="קבוצה 67"/>
          <p:cNvGrpSpPr>
            <a:grpSpLocks/>
          </p:cNvGrpSpPr>
          <p:nvPr/>
        </p:nvGrpSpPr>
        <p:grpSpPr bwMode="auto">
          <a:xfrm>
            <a:off x="1823917" y="1669285"/>
            <a:ext cx="8183815" cy="1174289"/>
            <a:chOff x="2523517" y="2852936"/>
            <a:chExt cx="5962252" cy="504055"/>
          </a:xfrm>
        </p:grpSpPr>
        <p:sp>
          <p:nvSpPr>
            <p:cNvPr id="88" name="מלבן 23"/>
            <p:cNvSpPr>
              <a:spLocks noChangeArrowheads="1"/>
            </p:cNvSpPr>
            <p:nvPr/>
          </p:nvSpPr>
          <p:spPr bwMode="auto">
            <a:xfrm>
              <a:off x="2523517" y="3039537"/>
              <a:ext cx="5949286" cy="224589"/>
            </a:xfrm>
            <a:prstGeom prst="rect">
              <a:avLst/>
            </a:prstGeom>
            <a:noFill/>
            <a:ln w="9525">
              <a:noFill/>
              <a:miter lim="800000"/>
              <a:headEnd/>
              <a:tailEnd/>
            </a:ln>
          </p:spPr>
          <p:txBody>
            <a:bodyPr wrap="none">
              <a:spAutoFit/>
            </a:bodyPr>
            <a:lstStyle/>
            <a:p>
              <a:pPr marL="342900" indent="-342900">
                <a:spcBef>
                  <a:spcPct val="20000"/>
                </a:spcBef>
              </a:pPr>
              <a:r>
                <a:rPr lang="he-IL" sz="2800" dirty="0">
                  <a:latin typeface="Tahoma" pitchFamily="34" charset="0"/>
                  <a:ea typeface="Tahoma" pitchFamily="34" charset="0"/>
                  <a:cs typeface="Tahoma" pitchFamily="34" charset="0"/>
                </a:rPr>
                <a:t>מי </a:t>
              </a:r>
              <a:r>
                <a:rPr lang="he-IL" sz="2800" dirty="0" smtClean="0">
                  <a:latin typeface="Tahoma" pitchFamily="34" charset="0"/>
                  <a:ea typeface="Tahoma" pitchFamily="34" charset="0"/>
                  <a:cs typeface="Tahoma" pitchFamily="34" charset="0"/>
                </a:rPr>
                <a:t>שמשחק </a:t>
              </a:r>
              <a:r>
                <a:rPr lang="he-IL" sz="2800" dirty="0">
                  <a:latin typeface="Tahoma" pitchFamily="34" charset="0"/>
                  <a:ea typeface="Tahoma" pitchFamily="34" charset="0"/>
                  <a:cs typeface="Tahoma" pitchFamily="34" charset="0"/>
                </a:rPr>
                <a:t>במשחקים/גולש ברשת מעל שעה ביום</a:t>
              </a:r>
            </a:p>
          </p:txBody>
        </p:sp>
        <p:grpSp>
          <p:nvGrpSpPr>
            <p:cNvPr id="89" name="קבוצה 30"/>
            <p:cNvGrpSpPr>
              <a:grpSpLocks/>
            </p:cNvGrpSpPr>
            <p:nvPr/>
          </p:nvGrpSpPr>
          <p:grpSpPr bwMode="auto">
            <a:xfrm>
              <a:off x="2523518" y="2852936"/>
              <a:ext cx="5962251" cy="504055"/>
              <a:chOff x="3767705" y="2204864"/>
              <a:chExt cx="4815665" cy="504055"/>
            </a:xfrm>
          </p:grpSpPr>
          <p:grpSp>
            <p:nvGrpSpPr>
              <p:cNvPr id="90" name="קבוצה 9"/>
              <p:cNvGrpSpPr/>
              <p:nvPr/>
            </p:nvGrpSpPr>
            <p:grpSpPr>
              <a:xfrm>
                <a:off x="3767705" y="2204864"/>
                <a:ext cx="4815665" cy="504055"/>
                <a:chOff x="3767705" y="2204864"/>
                <a:chExt cx="4815665" cy="504055"/>
              </a:xfrm>
              <a:noFill/>
            </p:grpSpPr>
            <p:sp>
              <p:nvSpPr>
                <p:cNvPr id="92" name="מלבן 91"/>
                <p:cNvSpPr/>
                <p:nvPr/>
              </p:nvSpPr>
              <p:spPr>
                <a:xfrm>
                  <a:off x="3767705" y="2348879"/>
                  <a:ext cx="4815665" cy="360040"/>
                </a:xfrm>
                <a:prstGeom prst="rect">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sp>
              <p:nvSpPr>
                <p:cNvPr id="93" name="משולש שווה שוקיים 92"/>
                <p:cNvSpPr/>
                <p:nvPr/>
              </p:nvSpPr>
              <p:spPr>
                <a:xfrm>
                  <a:off x="5652120" y="2204864"/>
                  <a:ext cx="235411" cy="144016"/>
                </a:xfrm>
                <a:prstGeom prst="triangl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grpSp>
          <p:sp>
            <p:nvSpPr>
              <p:cNvPr id="91" name="משולש שווה שוקיים 90"/>
              <p:cNvSpPr/>
              <p:nvPr/>
            </p:nvSpPr>
            <p:spPr>
              <a:xfrm>
                <a:off x="5652667" y="2214862"/>
                <a:ext cx="234712" cy="1442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grpSp>
      </p:grpSp>
      <p:grpSp>
        <p:nvGrpSpPr>
          <p:cNvPr id="94" name="קבוצה 68"/>
          <p:cNvGrpSpPr>
            <a:grpSpLocks/>
          </p:cNvGrpSpPr>
          <p:nvPr/>
        </p:nvGrpSpPr>
        <p:grpSpPr bwMode="auto">
          <a:xfrm>
            <a:off x="1722815" y="1681236"/>
            <a:ext cx="9826753" cy="1171922"/>
            <a:chOff x="2051720" y="3284984"/>
            <a:chExt cx="7158302" cy="504056"/>
          </a:xfrm>
        </p:grpSpPr>
        <p:sp>
          <p:nvSpPr>
            <p:cNvPr id="95" name="מלבן 24"/>
            <p:cNvSpPr>
              <a:spLocks noChangeArrowheads="1"/>
            </p:cNvSpPr>
            <p:nvPr/>
          </p:nvSpPr>
          <p:spPr bwMode="auto">
            <a:xfrm>
              <a:off x="2673236" y="3461990"/>
              <a:ext cx="6536786" cy="225042"/>
            </a:xfrm>
            <a:prstGeom prst="rect">
              <a:avLst/>
            </a:prstGeom>
            <a:noFill/>
            <a:ln w="9525">
              <a:noFill/>
              <a:miter lim="800000"/>
              <a:headEnd/>
              <a:tailEnd/>
            </a:ln>
          </p:spPr>
          <p:txBody>
            <a:bodyPr>
              <a:spAutoFit/>
            </a:bodyPr>
            <a:lstStyle/>
            <a:p>
              <a:pPr marL="342900" indent="-342900">
                <a:spcBef>
                  <a:spcPct val="20000"/>
                </a:spcBef>
              </a:pPr>
              <a:r>
                <a:rPr lang="he-IL" sz="2800" dirty="0">
                  <a:latin typeface="Tahoma" pitchFamily="34" charset="0"/>
                  <a:ea typeface="Tahoma" pitchFamily="34" charset="0"/>
                  <a:cs typeface="Tahoma" pitchFamily="34" charset="0"/>
                </a:rPr>
                <a:t>מי ש"מתחבר למסך" מיד כשהוא מגיע הביתה</a:t>
              </a:r>
            </a:p>
          </p:txBody>
        </p:sp>
        <p:grpSp>
          <p:nvGrpSpPr>
            <p:cNvPr id="96" name="קבוצה 35"/>
            <p:cNvGrpSpPr>
              <a:grpSpLocks/>
            </p:cNvGrpSpPr>
            <p:nvPr/>
          </p:nvGrpSpPr>
          <p:grpSpPr bwMode="auto">
            <a:xfrm>
              <a:off x="2051720" y="3284984"/>
              <a:ext cx="6192688" cy="504056"/>
              <a:chOff x="5364088" y="2204864"/>
              <a:chExt cx="3024336" cy="504056"/>
            </a:xfrm>
          </p:grpSpPr>
          <p:grpSp>
            <p:nvGrpSpPr>
              <p:cNvPr id="97" name="קבוצה 9"/>
              <p:cNvGrpSpPr/>
              <p:nvPr/>
            </p:nvGrpSpPr>
            <p:grpSpPr>
              <a:xfrm>
                <a:off x="5364088" y="2204864"/>
                <a:ext cx="3024336" cy="504056"/>
                <a:chOff x="5364088" y="2204864"/>
                <a:chExt cx="3024336" cy="504056"/>
              </a:xfrm>
              <a:noFill/>
            </p:grpSpPr>
            <p:sp>
              <p:nvSpPr>
                <p:cNvPr id="99" name="מלבן 98"/>
                <p:cNvSpPr/>
                <p:nvPr/>
              </p:nvSpPr>
              <p:spPr>
                <a:xfrm>
                  <a:off x="5364088" y="2348880"/>
                  <a:ext cx="3024336" cy="360040"/>
                </a:xfrm>
                <a:prstGeom prst="rect">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sp>
              <p:nvSpPr>
                <p:cNvPr id="100" name="משולש שווה שוקיים 99"/>
                <p:cNvSpPr/>
                <p:nvPr/>
              </p:nvSpPr>
              <p:spPr>
                <a:xfrm>
                  <a:off x="5652120" y="2204864"/>
                  <a:ext cx="133968" cy="144016"/>
                </a:xfrm>
                <a:prstGeom prst="triangl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grpSp>
          <p:sp>
            <p:nvSpPr>
              <p:cNvPr id="98" name="משולש שווה שוקיים 97"/>
              <p:cNvSpPr/>
              <p:nvPr/>
            </p:nvSpPr>
            <p:spPr>
              <a:xfrm>
                <a:off x="5651990" y="2229178"/>
                <a:ext cx="134147" cy="12865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grpSp>
      </p:grpSp>
      <p:grpSp>
        <p:nvGrpSpPr>
          <p:cNvPr id="108" name="קבוצה 70"/>
          <p:cNvGrpSpPr>
            <a:grpSpLocks/>
          </p:cNvGrpSpPr>
          <p:nvPr/>
        </p:nvGrpSpPr>
        <p:grpSpPr bwMode="auto">
          <a:xfrm>
            <a:off x="1555285" y="1660734"/>
            <a:ext cx="7633235" cy="1170697"/>
            <a:chOff x="2699792" y="4149080"/>
            <a:chExt cx="5560615" cy="504056"/>
          </a:xfrm>
        </p:grpSpPr>
        <p:sp>
          <p:nvSpPr>
            <p:cNvPr id="109" name="מלבן 26"/>
            <p:cNvSpPr>
              <a:spLocks noChangeArrowheads="1"/>
            </p:cNvSpPr>
            <p:nvPr/>
          </p:nvSpPr>
          <p:spPr bwMode="auto">
            <a:xfrm>
              <a:off x="2931746" y="4333745"/>
              <a:ext cx="5328661" cy="225278"/>
            </a:xfrm>
            <a:prstGeom prst="rect">
              <a:avLst/>
            </a:prstGeom>
            <a:noFill/>
            <a:ln w="9525">
              <a:noFill/>
              <a:miter lim="800000"/>
              <a:headEnd/>
              <a:tailEnd/>
            </a:ln>
          </p:spPr>
          <p:txBody>
            <a:bodyPr wrap="none">
              <a:spAutoFit/>
            </a:bodyPr>
            <a:lstStyle/>
            <a:p>
              <a:pPr marL="342900" indent="-342900">
                <a:spcBef>
                  <a:spcPct val="20000"/>
                </a:spcBef>
              </a:pPr>
              <a:r>
                <a:rPr lang="he-IL" sz="2800" dirty="0">
                  <a:latin typeface="Tahoma" pitchFamily="34" charset="0"/>
                  <a:ea typeface="Tahoma" pitchFamily="34" charset="0"/>
                  <a:cs typeface="Tahoma" pitchFamily="34" charset="0"/>
                </a:rPr>
                <a:t>מי שיש לו חברים ברשת שהוא לא פגש אותם</a:t>
              </a:r>
            </a:p>
          </p:txBody>
        </p:sp>
        <p:grpSp>
          <p:nvGrpSpPr>
            <p:cNvPr id="110" name="קבוצה 45"/>
            <p:cNvGrpSpPr>
              <a:grpSpLocks/>
            </p:cNvGrpSpPr>
            <p:nvPr/>
          </p:nvGrpSpPr>
          <p:grpSpPr bwMode="auto">
            <a:xfrm>
              <a:off x="2699792" y="4149080"/>
              <a:ext cx="5544616" cy="504056"/>
              <a:chOff x="5364088" y="2204864"/>
              <a:chExt cx="3024336" cy="504056"/>
            </a:xfrm>
          </p:grpSpPr>
          <p:grpSp>
            <p:nvGrpSpPr>
              <p:cNvPr id="111" name="קבוצה 9"/>
              <p:cNvGrpSpPr/>
              <p:nvPr/>
            </p:nvGrpSpPr>
            <p:grpSpPr>
              <a:xfrm>
                <a:off x="5364088" y="2204864"/>
                <a:ext cx="3024336" cy="504056"/>
                <a:chOff x="5364088" y="2204864"/>
                <a:chExt cx="3024336" cy="504056"/>
              </a:xfrm>
              <a:noFill/>
            </p:grpSpPr>
            <p:sp>
              <p:nvSpPr>
                <p:cNvPr id="113" name="מלבן 112"/>
                <p:cNvSpPr/>
                <p:nvPr/>
              </p:nvSpPr>
              <p:spPr>
                <a:xfrm>
                  <a:off x="5364088" y="2348880"/>
                  <a:ext cx="3024336" cy="360040"/>
                </a:xfrm>
                <a:prstGeom prst="rect">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sp>
              <p:nvSpPr>
                <p:cNvPr id="114" name="משולש שווה שוקיים 113"/>
                <p:cNvSpPr/>
                <p:nvPr/>
              </p:nvSpPr>
              <p:spPr>
                <a:xfrm>
                  <a:off x="5652120" y="2204864"/>
                  <a:ext cx="183293" cy="144016"/>
                </a:xfrm>
                <a:prstGeom prst="triangl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grpSp>
          <p:sp>
            <p:nvSpPr>
              <p:cNvPr id="112" name="משולש שווה שוקיים 111"/>
              <p:cNvSpPr/>
              <p:nvPr/>
            </p:nvSpPr>
            <p:spPr>
              <a:xfrm>
                <a:off x="5652491" y="2225536"/>
                <a:ext cx="182742" cy="14310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grpSp>
      </p:grpSp>
      <p:grpSp>
        <p:nvGrpSpPr>
          <p:cNvPr id="115" name="קבוצה 71"/>
          <p:cNvGrpSpPr>
            <a:grpSpLocks/>
          </p:cNvGrpSpPr>
          <p:nvPr/>
        </p:nvGrpSpPr>
        <p:grpSpPr bwMode="auto">
          <a:xfrm>
            <a:off x="2312621" y="1596345"/>
            <a:ext cx="6969535" cy="1218191"/>
            <a:chOff x="2273625" y="4642206"/>
            <a:chExt cx="5766765" cy="523969"/>
          </a:xfrm>
        </p:grpSpPr>
        <p:sp>
          <p:nvSpPr>
            <p:cNvPr id="116" name="מלבן 27"/>
            <p:cNvSpPr>
              <a:spLocks noChangeArrowheads="1"/>
            </p:cNvSpPr>
            <p:nvPr/>
          </p:nvSpPr>
          <p:spPr bwMode="auto">
            <a:xfrm>
              <a:off x="3253277" y="4864400"/>
              <a:ext cx="4787113" cy="225048"/>
            </a:xfrm>
            <a:prstGeom prst="rect">
              <a:avLst/>
            </a:prstGeom>
            <a:noFill/>
            <a:ln w="9525">
              <a:noFill/>
              <a:miter lim="800000"/>
              <a:headEnd/>
              <a:tailEnd/>
            </a:ln>
          </p:spPr>
          <p:txBody>
            <a:bodyPr wrap="none">
              <a:spAutoFit/>
            </a:bodyPr>
            <a:lstStyle/>
            <a:p>
              <a:pPr marL="342900" indent="-342900" algn="r" rtl="1">
                <a:spcBef>
                  <a:spcPct val="20000"/>
                </a:spcBef>
              </a:pPr>
              <a:r>
                <a:rPr lang="he-IL" sz="2800" dirty="0">
                  <a:latin typeface="Tahoma" pitchFamily="34" charset="0"/>
                  <a:ea typeface="Tahoma" pitchFamily="34" charset="0"/>
                  <a:cs typeface="Tahoma" pitchFamily="34" charset="0"/>
                </a:rPr>
                <a:t>כל מי שיש לו </a:t>
              </a:r>
              <a:r>
                <a:rPr lang="he-IL" sz="2800" dirty="0" smtClean="0">
                  <a:latin typeface="Tahoma" pitchFamily="34" charset="0"/>
                  <a:ea typeface="Tahoma" pitchFamily="34" charset="0"/>
                  <a:cs typeface="Tahoma" pitchFamily="34" charset="0"/>
                </a:rPr>
                <a:t>סמארטפון</a:t>
              </a:r>
              <a:r>
                <a:rPr lang="en-US" sz="2800" dirty="0" smtClean="0">
                  <a:latin typeface="Tahoma" pitchFamily="34" charset="0"/>
                  <a:ea typeface="Tahoma" pitchFamily="34" charset="0"/>
                  <a:cs typeface="Tahoma" pitchFamily="34" charset="0"/>
                </a:rPr>
                <a:t> </a:t>
              </a:r>
              <a:r>
                <a:rPr lang="he-IL" sz="2800" dirty="0" smtClean="0">
                  <a:latin typeface="Tahoma" pitchFamily="34" charset="0"/>
                  <a:ea typeface="Tahoma" pitchFamily="34" charset="0"/>
                  <a:cs typeface="Tahoma" pitchFamily="34" charset="0"/>
                </a:rPr>
                <a:t>או מחשב</a:t>
              </a:r>
              <a:endParaRPr lang="he-IL" sz="2800" dirty="0">
                <a:latin typeface="Tahoma" pitchFamily="34" charset="0"/>
                <a:ea typeface="Tahoma" pitchFamily="34" charset="0"/>
                <a:cs typeface="Tahoma" pitchFamily="34" charset="0"/>
              </a:endParaRPr>
            </a:p>
          </p:txBody>
        </p:sp>
        <p:grpSp>
          <p:nvGrpSpPr>
            <p:cNvPr id="117" name="קבוצה 116"/>
            <p:cNvGrpSpPr>
              <a:grpSpLocks/>
            </p:cNvGrpSpPr>
            <p:nvPr/>
          </p:nvGrpSpPr>
          <p:grpSpPr bwMode="auto">
            <a:xfrm>
              <a:off x="2273625" y="4642206"/>
              <a:ext cx="5689288" cy="523969"/>
              <a:chOff x="4588835" y="2265942"/>
              <a:chExt cx="3620456" cy="523969"/>
            </a:xfrm>
          </p:grpSpPr>
          <p:grpSp>
            <p:nvGrpSpPr>
              <p:cNvPr id="118" name="קבוצה 9"/>
              <p:cNvGrpSpPr/>
              <p:nvPr/>
            </p:nvGrpSpPr>
            <p:grpSpPr>
              <a:xfrm>
                <a:off x="4588835" y="2265942"/>
                <a:ext cx="3620456" cy="523969"/>
                <a:chOff x="4588835" y="2265942"/>
                <a:chExt cx="3620456" cy="523969"/>
              </a:xfrm>
              <a:noFill/>
            </p:grpSpPr>
            <p:sp>
              <p:nvSpPr>
                <p:cNvPr id="120" name="מלבן 119"/>
                <p:cNvSpPr/>
                <p:nvPr/>
              </p:nvSpPr>
              <p:spPr>
                <a:xfrm>
                  <a:off x="4588835" y="2429871"/>
                  <a:ext cx="3620456" cy="360040"/>
                </a:xfrm>
                <a:prstGeom prst="rect">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sp>
              <p:nvSpPr>
                <p:cNvPr id="121" name="משולש שווה שוקיים 120"/>
                <p:cNvSpPr/>
                <p:nvPr/>
              </p:nvSpPr>
              <p:spPr>
                <a:xfrm>
                  <a:off x="5659590" y="2265942"/>
                  <a:ext cx="216024" cy="144016"/>
                </a:xfrm>
                <a:prstGeom prst="triangl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grpSp>
          <p:sp>
            <p:nvSpPr>
              <p:cNvPr id="119" name="משולש שווה שוקיים 118"/>
              <p:cNvSpPr/>
              <p:nvPr/>
            </p:nvSpPr>
            <p:spPr>
              <a:xfrm>
                <a:off x="5659541" y="2276516"/>
                <a:ext cx="216240" cy="1445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latin typeface="Tahoma" pitchFamily="34" charset="0"/>
                  <a:ea typeface="Tahoma" pitchFamily="34" charset="0"/>
                  <a:cs typeface="Tahoma" pitchFamily="34" charset="0"/>
                </a:endParaRPr>
              </a:p>
            </p:txBody>
          </p:sp>
        </p:grpSp>
      </p:grpSp>
      <p:grpSp>
        <p:nvGrpSpPr>
          <p:cNvPr id="13" name="Group 12"/>
          <p:cNvGrpSpPr/>
          <p:nvPr/>
        </p:nvGrpSpPr>
        <p:grpSpPr>
          <a:xfrm>
            <a:off x="564328" y="4894074"/>
            <a:ext cx="1718337" cy="1556504"/>
            <a:chOff x="207483" y="5152417"/>
            <a:chExt cx="1718337" cy="1556504"/>
          </a:xfrm>
        </p:grpSpPr>
        <p:pic>
          <p:nvPicPr>
            <p:cNvPr id="5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6662" y="6040745"/>
              <a:ext cx="668176" cy="668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4"/>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2370" b="100000" l="0" r="100000"/>
                      </a14:imgEffect>
                    </a14:imgLayer>
                  </a14:imgProps>
                </a:ext>
                <a:ext uri="{28A0092B-C50C-407E-A947-70E740481C1C}">
                  <a14:useLocalDpi xmlns:a14="http://schemas.microsoft.com/office/drawing/2010/main"/>
                </a:ext>
              </a:extLst>
            </a:blip>
            <a:srcRect/>
            <a:stretch>
              <a:fillRect/>
            </a:stretch>
          </p:blipFill>
          <p:spPr bwMode="auto">
            <a:xfrm>
              <a:off x="1268109" y="5152417"/>
              <a:ext cx="657711" cy="876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2106" y="6076735"/>
              <a:ext cx="619229" cy="61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6" descr="C:\Users\Segev\Desktop\מצגת משרד החינוך\youtube-logo[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7483" y="5444552"/>
              <a:ext cx="861516" cy="646137"/>
            </a:xfrm>
            <a:prstGeom prst="rect">
              <a:avLst/>
            </a:prstGeom>
            <a:noFill/>
            <a:ln w="9525">
              <a:noFill/>
              <a:miter lim="800000"/>
              <a:headEnd/>
              <a:tailEnd/>
            </a:ln>
          </p:spPr>
        </p:pic>
      </p:grpSp>
      <p:grpSp>
        <p:nvGrpSpPr>
          <p:cNvPr id="16" name="Group 15"/>
          <p:cNvGrpSpPr/>
          <p:nvPr/>
        </p:nvGrpSpPr>
        <p:grpSpPr>
          <a:xfrm>
            <a:off x="7818959" y="2869671"/>
            <a:ext cx="4032000" cy="3680276"/>
            <a:chOff x="4760744" y="3146127"/>
            <a:chExt cx="4032000" cy="3680276"/>
          </a:xfrm>
        </p:grpSpPr>
        <p:grpSp>
          <p:nvGrpSpPr>
            <p:cNvPr id="15" name="Group 14"/>
            <p:cNvGrpSpPr/>
            <p:nvPr/>
          </p:nvGrpSpPr>
          <p:grpSpPr>
            <a:xfrm>
              <a:off x="5734738" y="3146127"/>
              <a:ext cx="3058006" cy="3680276"/>
              <a:chOff x="5734738" y="3146127"/>
              <a:chExt cx="3058006" cy="3680276"/>
            </a:xfrm>
          </p:grpSpPr>
          <p:pic>
            <p:nvPicPr>
              <p:cNvPr id="62" name="Picture 61"/>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0963772">
                <a:off x="5734738" y="3384010"/>
                <a:ext cx="1024311" cy="830523"/>
              </a:xfrm>
              <a:prstGeom prst="rect">
                <a:avLst/>
              </a:prstGeom>
            </p:spPr>
          </p:pic>
          <p:grpSp>
            <p:nvGrpSpPr>
              <p:cNvPr id="14" name="Group 13"/>
              <p:cNvGrpSpPr/>
              <p:nvPr/>
            </p:nvGrpSpPr>
            <p:grpSpPr>
              <a:xfrm>
                <a:off x="6223941" y="3146127"/>
                <a:ext cx="2568803" cy="3680276"/>
                <a:chOff x="6223941" y="3146127"/>
                <a:chExt cx="2568803" cy="3680276"/>
              </a:xfrm>
            </p:grpSpPr>
            <p:grpSp>
              <p:nvGrpSpPr>
                <p:cNvPr id="12" name="Group 11"/>
                <p:cNvGrpSpPr/>
                <p:nvPr/>
              </p:nvGrpSpPr>
              <p:grpSpPr>
                <a:xfrm>
                  <a:off x="6223941" y="3524587"/>
                  <a:ext cx="2568803" cy="3301816"/>
                  <a:chOff x="6223941" y="3524587"/>
                  <a:chExt cx="2568803" cy="3301816"/>
                </a:xfrm>
              </p:grpSpPr>
              <p:pic>
                <p:nvPicPr>
                  <p:cNvPr id="3" name="Picture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61509" y="4779308"/>
                    <a:ext cx="906501" cy="915612"/>
                  </a:xfrm>
                  <a:prstGeom prst="rect">
                    <a:avLst/>
                  </a:prstGeom>
                </p:spPr>
              </p:pic>
              <p:pic>
                <p:nvPicPr>
                  <p:cNvPr id="4" name="Picture 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32241" y="3808227"/>
                    <a:ext cx="899574" cy="921515"/>
                  </a:xfrm>
                  <a:prstGeom prst="rect">
                    <a:avLst/>
                  </a:prstGeom>
                </p:spPr>
              </p:pic>
              <p:pic>
                <p:nvPicPr>
                  <p:cNvPr id="5" name="Picture 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698077" y="3524587"/>
                    <a:ext cx="948239" cy="943113"/>
                  </a:xfrm>
                  <a:prstGeom prst="rect">
                    <a:avLst/>
                  </a:prstGeom>
                </p:spPr>
              </p:pic>
              <p:pic>
                <p:nvPicPr>
                  <p:cNvPr id="6" name="Picture 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985709" y="4555144"/>
                    <a:ext cx="807035" cy="796644"/>
                  </a:xfrm>
                  <a:prstGeom prst="rect">
                    <a:avLst/>
                  </a:prstGeom>
                </p:spPr>
              </p:pic>
              <p:pic>
                <p:nvPicPr>
                  <p:cNvPr id="8" name="Picture 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253979" y="4810495"/>
                    <a:ext cx="789831" cy="993600"/>
                  </a:xfrm>
                  <a:prstGeom prst="rect">
                    <a:avLst/>
                  </a:prstGeom>
                </p:spPr>
              </p:pic>
              <p:pic>
                <p:nvPicPr>
                  <p:cNvPr id="9" name="Picture 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968037" y="5439232"/>
                    <a:ext cx="812386" cy="1215975"/>
                  </a:xfrm>
                  <a:prstGeom prst="rect">
                    <a:avLst/>
                  </a:prstGeom>
                </p:spPr>
              </p:pic>
              <p:pic>
                <p:nvPicPr>
                  <p:cNvPr id="10" name="Picture 9"/>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043810" y="5895637"/>
                    <a:ext cx="827729" cy="778818"/>
                  </a:xfrm>
                  <a:prstGeom prst="rect">
                    <a:avLst/>
                  </a:prstGeom>
                </p:spPr>
              </p:pic>
              <p:pic>
                <p:nvPicPr>
                  <p:cNvPr id="11" name="Picture 1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223941" y="5889945"/>
                    <a:ext cx="723371" cy="936458"/>
                  </a:xfrm>
                  <a:prstGeom prst="rect">
                    <a:avLst/>
                  </a:prstGeom>
                </p:spPr>
              </p:pic>
            </p:grpSp>
            <p:pic>
              <p:nvPicPr>
                <p:cNvPr id="63" name="Picture 62"/>
                <p:cNvPicPr>
                  <a:picLocks noChangeAspect="1"/>
                </p:cNvPicPr>
                <p:nvPr/>
              </p:nvPicPr>
              <p:blipFill>
                <a:blip r:embed="rId19" cstate="email">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585790" y="3146127"/>
                  <a:ext cx="1192475" cy="670767"/>
                </a:xfrm>
                <a:prstGeom prst="rect">
                  <a:avLst/>
                </a:prstGeom>
              </p:spPr>
            </p:pic>
          </p:grpSp>
        </p:grpSp>
        <p:pic>
          <p:nvPicPr>
            <p:cNvPr id="66" name="Picture 65"/>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760744" y="5866709"/>
              <a:ext cx="1310672" cy="921839"/>
            </a:xfrm>
            <a:prstGeom prst="rect">
              <a:avLst/>
            </a:prstGeom>
          </p:spPr>
        </p:pic>
      </p:grpSp>
    </p:spTree>
    <p:extLst>
      <p:ext uri="{BB962C8B-B14F-4D97-AF65-F5344CB8AC3E}">
        <p14:creationId xmlns:p14="http://schemas.microsoft.com/office/powerpoint/2010/main" val="1302928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87"/>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9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9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80"/>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aningful Advertisement - Union is Strength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11843" y="1336128"/>
            <a:ext cx="6302633" cy="5143500"/>
          </a:xfrm>
          <a:prstGeom prst="rect">
            <a:avLst/>
          </a:prstGeom>
        </p:spPr>
      </p:pic>
      <p:cxnSp>
        <p:nvCxnSpPr>
          <p:cNvPr id="6" name="Straight Connector 5"/>
          <p:cNvCxnSpPr/>
          <p:nvPr/>
        </p:nvCxnSpPr>
        <p:spPr>
          <a:xfrm>
            <a:off x="5534720" y="327659"/>
            <a:ext cx="9020" cy="6325616"/>
          </a:xfrm>
          <a:prstGeom prst="line">
            <a:avLst/>
          </a:prstGeom>
          <a:ln w="28575">
            <a:prstDash val="sysDash"/>
          </a:ln>
        </p:spPr>
        <p:style>
          <a:lnRef idx="3">
            <a:schemeClr val="accent6"/>
          </a:lnRef>
          <a:fillRef idx="0">
            <a:schemeClr val="accent6"/>
          </a:fillRef>
          <a:effectRef idx="2">
            <a:schemeClr val="accent6"/>
          </a:effectRef>
          <a:fontRef idx="minor">
            <a:schemeClr val="tx1"/>
          </a:fontRef>
        </p:style>
      </p:cxnSp>
      <p:sp>
        <p:nvSpPr>
          <p:cNvPr id="7" name="Rectangle 13"/>
          <p:cNvSpPr>
            <a:spLocks noChangeArrowheads="1"/>
          </p:cNvSpPr>
          <p:nvPr/>
        </p:nvSpPr>
        <p:spPr bwMode="auto">
          <a:xfrm>
            <a:off x="-432786" y="1478216"/>
            <a:ext cx="5649364" cy="3120854"/>
          </a:xfrm>
          <a:prstGeom prst="rect">
            <a:avLst/>
          </a:prstGeom>
          <a:noFill/>
          <a:ln w="9525">
            <a:noFill/>
            <a:miter lim="800000"/>
            <a:headEnd/>
            <a:tailEnd/>
          </a:ln>
        </p:spPr>
        <p:txBody>
          <a:bodyPr wrap="square">
            <a:spAutoFit/>
          </a:bodyPr>
          <a:lstStyle/>
          <a:p>
            <a:pPr algn="r" eaLnBrk="0" hangingPunct="0">
              <a:spcBef>
                <a:spcPct val="20000"/>
              </a:spcBef>
              <a:buFont typeface="Arial" pitchFamily="34" charset="0"/>
              <a:buNone/>
            </a:pPr>
            <a:r>
              <a:rPr lang="he-IL" sz="2400" b="1" dirty="0" smtClean="0">
                <a:latin typeface="Tahoma" pitchFamily="34" charset="0"/>
                <a:ea typeface="Tahoma" pitchFamily="34" charset="0"/>
                <a:cs typeface="Tahoma" pitchFamily="34" charset="0"/>
              </a:rPr>
              <a:t>הקבוצה </a:t>
            </a:r>
            <a:r>
              <a:rPr lang="he-IL" sz="2400" b="1" dirty="0">
                <a:latin typeface="Tahoma" pitchFamily="34" charset="0"/>
                <a:ea typeface="Tahoma" pitchFamily="34" charset="0"/>
                <a:cs typeface="Tahoma" pitchFamily="34" charset="0"/>
              </a:rPr>
              <a:t>הזו פוגעת במישהו? </a:t>
            </a:r>
          </a:p>
          <a:p>
            <a:pPr algn="r" eaLnBrk="0" hangingPunct="0">
              <a:spcBef>
                <a:spcPct val="20000"/>
              </a:spcBef>
              <a:buFont typeface="Arial" pitchFamily="34" charset="0"/>
              <a:buNone/>
            </a:pPr>
            <a:r>
              <a:rPr lang="he-IL" sz="2400" b="1" dirty="0" smtClean="0">
                <a:latin typeface="Tahoma" pitchFamily="34" charset="0"/>
                <a:ea typeface="Tahoma" pitchFamily="34" charset="0"/>
                <a:cs typeface="Tahoma" pitchFamily="34" charset="0"/>
              </a:rPr>
              <a:t>מסיתה </a:t>
            </a:r>
            <a:r>
              <a:rPr lang="he-IL" sz="2400" b="1" dirty="0">
                <a:latin typeface="Tahoma" pitchFamily="34" charset="0"/>
                <a:ea typeface="Tahoma" pitchFamily="34" charset="0"/>
                <a:cs typeface="Tahoma" pitchFamily="34" charset="0"/>
              </a:rPr>
              <a:t>ל</a:t>
            </a:r>
            <a:r>
              <a:rPr lang="he-IL" sz="2400" b="1" dirty="0" smtClean="0">
                <a:latin typeface="Tahoma" pitchFamily="34" charset="0"/>
                <a:ea typeface="Tahoma" pitchFamily="34" charset="0"/>
                <a:cs typeface="Tahoma" pitchFamily="34" charset="0"/>
              </a:rPr>
              <a:t>..?</a:t>
            </a:r>
          </a:p>
          <a:p>
            <a:pPr algn="r" eaLnBrk="0" hangingPunct="0">
              <a:spcBef>
                <a:spcPct val="20000"/>
              </a:spcBef>
              <a:buFont typeface="Arial" pitchFamily="34" charset="0"/>
              <a:buNone/>
            </a:pPr>
            <a:r>
              <a:rPr lang="he-IL" sz="2400" b="1" dirty="0" smtClean="0">
                <a:latin typeface="Tahoma" pitchFamily="34" charset="0"/>
                <a:ea typeface="Tahoma" pitchFamily="34" charset="0"/>
                <a:cs typeface="Tahoma" pitchFamily="34" charset="0"/>
              </a:rPr>
              <a:t>מקללת?</a:t>
            </a:r>
            <a:endParaRPr lang="he-IL" sz="2400" b="1" dirty="0">
              <a:latin typeface="Tahoma" pitchFamily="34" charset="0"/>
              <a:ea typeface="Tahoma" pitchFamily="34" charset="0"/>
              <a:cs typeface="Tahoma" pitchFamily="34" charset="0"/>
            </a:endParaRPr>
          </a:p>
          <a:p>
            <a:pPr algn="r" eaLnBrk="0" hangingPunct="0">
              <a:spcBef>
                <a:spcPct val="20000"/>
              </a:spcBef>
              <a:buFont typeface="Arial" pitchFamily="34" charset="0"/>
              <a:buNone/>
            </a:pPr>
            <a:r>
              <a:rPr lang="he-IL" sz="2400" b="1" dirty="0" smtClean="0">
                <a:latin typeface="Tahoma" pitchFamily="34" charset="0"/>
                <a:ea typeface="Tahoma" pitchFamily="34" charset="0"/>
                <a:cs typeface="Tahoma" pitchFamily="34" charset="0"/>
              </a:rPr>
              <a:t>משפילה ומבזה? </a:t>
            </a:r>
          </a:p>
          <a:p>
            <a:pPr algn="r" eaLnBrk="0" hangingPunct="0">
              <a:spcBef>
                <a:spcPct val="20000"/>
              </a:spcBef>
              <a:buFont typeface="Arial" pitchFamily="34" charset="0"/>
              <a:buNone/>
            </a:pPr>
            <a:r>
              <a:rPr lang="he-IL" sz="2400" b="1" dirty="0" smtClean="0">
                <a:latin typeface="Tahoma" pitchFamily="34" charset="0"/>
                <a:ea typeface="Tahoma" pitchFamily="34" charset="0"/>
                <a:cs typeface="Tahoma" pitchFamily="34" charset="0"/>
              </a:rPr>
              <a:t>שונאת מישהו? </a:t>
            </a:r>
          </a:p>
          <a:p>
            <a:pPr algn="r" eaLnBrk="0" hangingPunct="0">
              <a:spcBef>
                <a:spcPct val="20000"/>
              </a:spcBef>
              <a:buFont typeface="Arial" pitchFamily="34" charset="0"/>
              <a:buNone/>
            </a:pPr>
            <a:r>
              <a:rPr lang="he-IL" sz="2400" b="1" dirty="0" smtClean="0">
                <a:latin typeface="Tahoma" pitchFamily="34" charset="0"/>
                <a:ea typeface="Tahoma" pitchFamily="34" charset="0"/>
                <a:cs typeface="Tahoma" pitchFamily="34" charset="0"/>
              </a:rPr>
              <a:t>מפיצה תמונה מביכה?</a:t>
            </a:r>
          </a:p>
          <a:p>
            <a:pPr algn="r" eaLnBrk="0" hangingPunct="0">
              <a:spcBef>
                <a:spcPct val="20000"/>
              </a:spcBef>
              <a:buFont typeface="Arial" pitchFamily="34" charset="0"/>
              <a:buNone/>
            </a:pPr>
            <a:r>
              <a:rPr lang="he-IL" sz="2400" b="1" dirty="0" smtClean="0">
                <a:latin typeface="Tahoma" pitchFamily="34" charset="0"/>
                <a:ea typeface="Tahoma" pitchFamily="34" charset="0"/>
                <a:cs typeface="Tahoma" pitchFamily="34" charset="0"/>
              </a:rPr>
              <a:t>צוחקת על חשבון מישהו?</a:t>
            </a:r>
            <a:r>
              <a:rPr lang="en-US" sz="2400" b="1" dirty="0" smtClean="0">
                <a:latin typeface="Tahoma" pitchFamily="34" charset="0"/>
                <a:ea typeface="Tahoma" pitchFamily="34" charset="0"/>
                <a:cs typeface="Tahoma" pitchFamily="34" charset="0"/>
              </a:rPr>
              <a:t> </a:t>
            </a:r>
            <a:endParaRPr lang="he-IL" sz="2400" b="1" dirty="0">
              <a:latin typeface="Tahoma" pitchFamily="34" charset="0"/>
              <a:ea typeface="Tahoma" pitchFamily="34" charset="0"/>
              <a:cs typeface="Tahoma" pitchFamily="34" charset="0"/>
            </a:endParaRPr>
          </a:p>
        </p:txBody>
      </p:sp>
      <p:sp>
        <p:nvSpPr>
          <p:cNvPr id="8" name="Rectangle 6"/>
          <p:cNvSpPr>
            <a:spLocks noChangeArrowheads="1"/>
          </p:cNvSpPr>
          <p:nvPr/>
        </p:nvSpPr>
        <p:spPr bwMode="auto">
          <a:xfrm>
            <a:off x="514614" y="5433434"/>
            <a:ext cx="10093840" cy="830997"/>
          </a:xfrm>
          <a:prstGeom prst="rect">
            <a:avLst/>
          </a:prstGeom>
          <a:noFill/>
          <a:ln w="9525">
            <a:noFill/>
            <a:miter lim="800000"/>
            <a:headEnd/>
            <a:tailEnd/>
          </a:ln>
        </p:spPr>
        <p:txBody>
          <a:bodyPr wrap="square">
            <a:spAutoFit/>
          </a:bodyPr>
          <a:lstStyle/>
          <a:p>
            <a:pPr algn="ctr" eaLnBrk="0" hangingPunct="0">
              <a:spcBef>
                <a:spcPct val="20000"/>
              </a:spcBef>
              <a:buFont typeface="Arial" pitchFamily="34" charset="0"/>
              <a:buNone/>
            </a:pPr>
            <a:r>
              <a:rPr lang="he-IL" sz="4800" b="1" dirty="0" smtClean="0">
                <a:latin typeface="Tahoma" pitchFamily="34" charset="0"/>
                <a:ea typeface="Tahoma" pitchFamily="34" charset="0"/>
                <a:cs typeface="Tahoma" pitchFamily="34" charset="0"/>
              </a:rPr>
              <a:t>הצטרף            חסום ודווח </a:t>
            </a:r>
            <a:r>
              <a:rPr lang="he-IL" sz="4800" dirty="0" smtClean="0">
                <a:latin typeface="Tahoma" pitchFamily="34" charset="0"/>
                <a:ea typeface="Tahoma" pitchFamily="34" charset="0"/>
                <a:cs typeface="Tahoma" pitchFamily="34" charset="0"/>
              </a:rPr>
              <a:t> </a:t>
            </a:r>
            <a:endParaRPr lang="he-IL" sz="4800" dirty="0">
              <a:latin typeface="Tahoma" pitchFamily="34" charset="0"/>
              <a:ea typeface="Tahoma" pitchFamily="34" charset="0"/>
              <a:cs typeface="Tahoma" pitchFamily="34" charset="0"/>
            </a:endParaRPr>
          </a:p>
        </p:txBody>
      </p:sp>
      <p:pic>
        <p:nvPicPr>
          <p:cNvPr id="9" name="Picture 8" descr="3g"/>
          <p:cNvPicPr>
            <a:picLocks noChangeAspect="1" noChangeArrowheads="1"/>
          </p:cNvPicPr>
          <p:nvPr/>
        </p:nvPicPr>
        <p:blipFill>
          <a:blip r:embed="rId6" cstate="email">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972330" y="5222849"/>
            <a:ext cx="595312" cy="928688"/>
          </a:xfrm>
          <a:prstGeom prst="rect">
            <a:avLst/>
          </a:prstGeom>
          <a:noFill/>
          <a:ln w="9525">
            <a:noFill/>
            <a:miter lim="800000"/>
            <a:headEnd/>
            <a:tailEnd/>
          </a:ln>
        </p:spPr>
      </p:pic>
      <p:pic>
        <p:nvPicPr>
          <p:cNvPr id="10" name="Picture 10" descr="5b"/>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13303" b="90367" l="14904" r="90544"/>
                    </a14:imgEffect>
                  </a14:imgLayer>
                </a14:imgProps>
              </a:ext>
              <a:ext uri="{28A0092B-C50C-407E-A947-70E740481C1C}">
                <a14:useLocalDpi xmlns:a14="http://schemas.microsoft.com/office/drawing/2010/main"/>
              </a:ext>
            </a:extLst>
          </a:blip>
          <a:srcRect l="5449" t="3670"/>
          <a:stretch>
            <a:fillRect/>
          </a:stretch>
        </p:blipFill>
        <p:spPr bwMode="auto">
          <a:xfrm>
            <a:off x="9790681" y="4882017"/>
            <a:ext cx="1516230" cy="1382414"/>
          </a:xfrm>
          <a:prstGeom prst="rect">
            <a:avLst/>
          </a:prstGeom>
          <a:noFill/>
          <a:ln w="9525">
            <a:noFill/>
            <a:miter lim="800000"/>
            <a:headEnd/>
            <a:tailEnd/>
          </a:ln>
        </p:spPr>
      </p:pic>
      <p:sp>
        <p:nvSpPr>
          <p:cNvPr id="11" name="מלבן 16"/>
          <p:cNvSpPr/>
          <p:nvPr/>
        </p:nvSpPr>
        <p:spPr bwMode="auto">
          <a:xfrm>
            <a:off x="10270677" y="0"/>
            <a:ext cx="1843800" cy="1657354"/>
          </a:xfrm>
          <a:prstGeom prst="rect">
            <a:avLst/>
          </a:prstGeom>
          <a:solidFill>
            <a:schemeClr val="accent6">
              <a:lumMod val="50000"/>
              <a:alpha val="8470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r" defTabSz="761689" rtl="1">
              <a:tabLst>
                <a:tab pos="1343976" algn="l"/>
                <a:tab pos="1423344" algn="l"/>
              </a:tabLst>
            </a:pPr>
            <a:r>
              <a:rPr lang="he-IL" sz="2667" dirty="0">
                <a:gradFill>
                  <a:gsLst>
                    <a:gs pos="0">
                      <a:srgbClr val="FFFFFF"/>
                    </a:gs>
                    <a:gs pos="100000">
                      <a:srgbClr val="FFFFFF"/>
                    </a:gs>
                  </a:gsLst>
                  <a:lin ang="5400000" scaled="0"/>
                </a:gradFill>
              </a:rPr>
              <a:t>  </a:t>
            </a:r>
            <a:r>
              <a:rPr lang="he-IL" sz="2667" b="1" dirty="0" smtClean="0">
                <a:gradFill>
                  <a:gsLst>
                    <a:gs pos="0">
                      <a:srgbClr val="FFFFFF"/>
                    </a:gs>
                    <a:gs pos="100000">
                      <a:srgbClr val="FFFFFF"/>
                    </a:gs>
                  </a:gsLst>
                  <a:lin ang="5400000" scaled="0"/>
                </a:gradFill>
              </a:rPr>
              <a:t>כוחה של  </a:t>
            </a:r>
          </a:p>
          <a:p>
            <a:pPr algn="r" defTabSz="761689" rtl="1">
              <a:tabLst>
                <a:tab pos="1343976" algn="l"/>
                <a:tab pos="1423344" algn="l"/>
              </a:tabLst>
            </a:pPr>
            <a:r>
              <a:rPr lang="he-IL" sz="2667" b="1" dirty="0">
                <a:gradFill>
                  <a:gsLst>
                    <a:gs pos="0">
                      <a:srgbClr val="FFFFFF"/>
                    </a:gs>
                    <a:gs pos="100000">
                      <a:srgbClr val="FFFFFF"/>
                    </a:gs>
                  </a:gsLst>
                  <a:lin ang="5400000" scaled="0"/>
                </a:gradFill>
              </a:rPr>
              <a:t> </a:t>
            </a:r>
            <a:r>
              <a:rPr lang="he-IL" sz="2667" b="1" dirty="0" smtClean="0">
                <a:gradFill>
                  <a:gsLst>
                    <a:gs pos="0">
                      <a:srgbClr val="FFFFFF"/>
                    </a:gs>
                    <a:gs pos="100000">
                      <a:srgbClr val="FFFFFF"/>
                    </a:gs>
                  </a:gsLst>
                  <a:lin ang="5400000" scaled="0"/>
                </a:gradFill>
              </a:rPr>
              <a:t> קבוצה</a:t>
            </a:r>
            <a:endParaRPr lang="he-IL" sz="2667" b="1" dirty="0">
              <a:gradFill>
                <a:gsLst>
                  <a:gs pos="0">
                    <a:srgbClr val="FFFFFF"/>
                  </a:gs>
                  <a:gs pos="100000">
                    <a:srgbClr val="FFFFFF"/>
                  </a:gs>
                </a:gsLst>
                <a:lin ang="5400000" scaled="0"/>
              </a:gradFill>
            </a:endParaRPr>
          </a:p>
        </p:txBody>
      </p:sp>
      <p:sp>
        <p:nvSpPr>
          <p:cNvPr id="12" name="מלבן 16"/>
          <p:cNvSpPr/>
          <p:nvPr/>
        </p:nvSpPr>
        <p:spPr bwMode="auto">
          <a:xfrm>
            <a:off x="7396593" y="76027"/>
            <a:ext cx="1119556" cy="1049155"/>
          </a:xfrm>
          <a:prstGeom prst="rect">
            <a:avLst/>
          </a:prstGeom>
          <a:solidFill>
            <a:schemeClr val="accent1">
              <a:lumMod val="75000"/>
              <a:alpha val="8470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r" defTabSz="761689" rtl="1">
              <a:tabLst>
                <a:tab pos="1343976" algn="l"/>
                <a:tab pos="1423344" algn="l"/>
              </a:tabLst>
            </a:pPr>
            <a:r>
              <a:rPr lang="he-IL" sz="2667" dirty="0">
                <a:gradFill>
                  <a:gsLst>
                    <a:gs pos="0">
                      <a:srgbClr val="FFFFFF"/>
                    </a:gs>
                    <a:gs pos="100000">
                      <a:srgbClr val="FFFFFF"/>
                    </a:gs>
                  </a:gsLst>
                  <a:lin ang="5400000" scaled="0"/>
                </a:gradFill>
              </a:rPr>
              <a:t>מעצים</a:t>
            </a:r>
          </a:p>
        </p:txBody>
      </p:sp>
      <p:sp>
        <p:nvSpPr>
          <p:cNvPr id="13" name="מלבן 16"/>
          <p:cNvSpPr/>
          <p:nvPr/>
        </p:nvSpPr>
        <p:spPr bwMode="auto">
          <a:xfrm>
            <a:off x="3222560" y="90487"/>
            <a:ext cx="1119556" cy="1049155"/>
          </a:xfrm>
          <a:prstGeom prst="rect">
            <a:avLst/>
          </a:prstGeom>
          <a:solidFill>
            <a:srgbClr val="FF0000">
              <a:alpha val="8470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r" defTabSz="761689" rtl="1">
              <a:tabLst>
                <a:tab pos="1343976" algn="l"/>
                <a:tab pos="1423344" algn="l"/>
              </a:tabLst>
            </a:pPr>
            <a:r>
              <a:rPr lang="he-IL" sz="2667" dirty="0">
                <a:gradFill>
                  <a:gsLst>
                    <a:gs pos="0">
                      <a:srgbClr val="FFFFFF"/>
                    </a:gs>
                    <a:gs pos="100000">
                      <a:srgbClr val="FFFFFF"/>
                    </a:gs>
                  </a:gsLst>
                  <a:lin ang="5400000" scaled="0"/>
                </a:gradFill>
              </a:rPr>
              <a:t> הרסני</a:t>
            </a:r>
          </a:p>
        </p:txBody>
      </p:sp>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16148" y="197941"/>
            <a:ext cx="1512620" cy="927241"/>
          </a:xfrm>
          <a:prstGeom prst="rect">
            <a:avLst/>
          </a:prstGeom>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09870" y="76026"/>
            <a:ext cx="1632874" cy="988996"/>
          </a:xfrm>
          <a:prstGeom prst="rect">
            <a:avLst/>
          </a:prstGeom>
        </p:spPr>
      </p:pic>
      <p:pic>
        <p:nvPicPr>
          <p:cNvPr id="16" name="Picture 1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395947" y="54715"/>
            <a:ext cx="2831792" cy="545888"/>
          </a:xfrm>
          <a:prstGeom prst="rect">
            <a:avLst/>
          </a:prstGeom>
        </p:spPr>
      </p:pic>
    </p:spTree>
    <p:extLst>
      <p:ext uri="{BB962C8B-B14F-4D97-AF65-F5344CB8AC3E}">
        <p14:creationId xmlns:p14="http://schemas.microsoft.com/office/powerpoint/2010/main" val="15047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1000" fill="hold"/>
                                        <p:tgtEl>
                                          <p:spTgt spid="7"/>
                                        </p:tgtEl>
                                        <p:attrNameLst>
                                          <p:attrName>style.color</p:attrName>
                                        </p:attrNameLst>
                                      </p:cBhvr>
                                      <p:to>
                                        <p:clrVal>
                                          <a:schemeClr val="tx2"/>
                                        </p:clrVal>
                                      </p:to>
                                    </p:set>
                                    <p:set>
                                      <p:cBhvr>
                                        <p:cTn id="7" dur="1000" fill="hold"/>
                                        <p:tgtEl>
                                          <p:spTgt spid="7"/>
                                        </p:tgtEl>
                                        <p:attrNameLst>
                                          <p:attrName>fillcolor</p:attrName>
                                        </p:attrNameLst>
                                      </p:cBhvr>
                                      <p:to>
                                        <p:clrVal>
                                          <a:schemeClr val="tx2"/>
                                        </p:clrVal>
                                      </p:to>
                                    </p:set>
                                    <p:set>
                                      <p:cBhvr>
                                        <p:cTn id="8" dur="1000" fill="hold"/>
                                        <p:tgtEl>
                                          <p:spTgt spid="7"/>
                                        </p:tgtEl>
                                        <p:attrNameLst>
                                          <p:attrName>fill.type</p:attrName>
                                        </p:attrNameLst>
                                      </p:cBhvr>
                                      <p:to>
                                        <p:strVal val="solid"/>
                                      </p:to>
                                    </p:set>
                                  </p:childTnLst>
                                </p:cTn>
                              </p:par>
                            </p:childTnLst>
                          </p:cTn>
                        </p:par>
                        <p:par>
                          <p:cTn id="9" fill="hold">
                            <p:stCondLst>
                              <p:cond delay="4680"/>
                            </p:stCondLst>
                            <p:childTnLst>
                              <p:par>
                                <p:cTn id="10" presetID="7" presetClass="entr" presetSubtype="4" fill="hold"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180"/>
                            </p:stCondLst>
                            <p:childTnLst>
                              <p:par>
                                <p:cTn id="15" presetID="2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par>
                          <p:cTn id="19" fill="hold">
                            <p:stCondLst>
                              <p:cond delay="5680"/>
                            </p:stCondLst>
                            <p:childTnLst>
                              <p:par>
                                <p:cTn id="20" presetID="23" presetClass="entr" presetSubtype="16"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802823" y="265315"/>
            <a:ext cx="9020" cy="6325616"/>
          </a:xfrm>
          <a:prstGeom prst="line">
            <a:avLst/>
          </a:prstGeom>
          <a:ln w="28575">
            <a:prstDash val="sysDash"/>
          </a:ln>
        </p:spPr>
        <p:style>
          <a:lnRef idx="3">
            <a:schemeClr val="accent6"/>
          </a:lnRef>
          <a:fillRef idx="0">
            <a:schemeClr val="accent6"/>
          </a:fillRef>
          <a:effectRef idx="2">
            <a:schemeClr val="accent6"/>
          </a:effectRef>
          <a:fontRef idx="minor">
            <a:schemeClr val="tx1"/>
          </a:fontRef>
        </p:style>
      </p:cxnSp>
      <p:sp>
        <p:nvSpPr>
          <p:cNvPr id="5" name="מלבן 16"/>
          <p:cNvSpPr/>
          <p:nvPr/>
        </p:nvSpPr>
        <p:spPr bwMode="auto">
          <a:xfrm>
            <a:off x="10348200" y="0"/>
            <a:ext cx="1843800" cy="1657354"/>
          </a:xfrm>
          <a:prstGeom prst="rect">
            <a:avLst/>
          </a:prstGeom>
          <a:solidFill>
            <a:schemeClr val="accent6">
              <a:lumMod val="75000"/>
              <a:alpha val="8470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r" defTabSz="761689" rtl="1">
              <a:tabLst>
                <a:tab pos="1343976" algn="l"/>
                <a:tab pos="1423344" algn="l"/>
              </a:tabLst>
            </a:pPr>
            <a:r>
              <a:rPr lang="he-IL" sz="2667" b="1" dirty="0">
                <a:gradFill>
                  <a:gsLst>
                    <a:gs pos="0">
                      <a:srgbClr val="FFFFFF"/>
                    </a:gs>
                    <a:gs pos="100000">
                      <a:srgbClr val="FFFFFF"/>
                    </a:gs>
                  </a:gsLst>
                  <a:lin ang="5400000" scaled="0"/>
                </a:gradFill>
              </a:rPr>
              <a:t>  דיווח זו </a:t>
            </a:r>
            <a:r>
              <a:rPr lang="he-IL" sz="2667" b="1" dirty="0" smtClean="0">
                <a:gradFill>
                  <a:gsLst>
                    <a:gs pos="0">
                      <a:srgbClr val="FFFFFF"/>
                    </a:gs>
                    <a:gs pos="100000">
                      <a:srgbClr val="FFFFFF"/>
                    </a:gs>
                  </a:gsLst>
                  <a:lin ang="5400000" scaled="0"/>
                </a:gradFill>
              </a:rPr>
              <a:t>  </a:t>
            </a:r>
          </a:p>
          <a:p>
            <a:pPr algn="r" defTabSz="761689" rtl="1">
              <a:tabLst>
                <a:tab pos="1343976" algn="l"/>
                <a:tab pos="1423344" algn="l"/>
              </a:tabLst>
            </a:pPr>
            <a:r>
              <a:rPr lang="he-IL" sz="2667" b="1" dirty="0">
                <a:gradFill>
                  <a:gsLst>
                    <a:gs pos="0">
                      <a:srgbClr val="FFFFFF"/>
                    </a:gs>
                    <a:gs pos="100000">
                      <a:srgbClr val="FFFFFF"/>
                    </a:gs>
                  </a:gsLst>
                  <a:lin ang="5400000" scaled="0"/>
                </a:gradFill>
              </a:rPr>
              <a:t> </a:t>
            </a:r>
            <a:r>
              <a:rPr lang="he-IL" sz="2667" b="1" dirty="0" smtClean="0">
                <a:gradFill>
                  <a:gsLst>
                    <a:gs pos="0">
                      <a:srgbClr val="FFFFFF"/>
                    </a:gs>
                    <a:gs pos="100000">
                      <a:srgbClr val="FFFFFF"/>
                    </a:gs>
                  </a:gsLst>
                  <a:lin ang="5400000" scaled="0"/>
                </a:gradFill>
              </a:rPr>
              <a:t> לא    </a:t>
            </a:r>
          </a:p>
          <a:p>
            <a:pPr algn="r" defTabSz="761689" rtl="1">
              <a:tabLst>
                <a:tab pos="1343976" algn="l"/>
                <a:tab pos="1423344" algn="l"/>
              </a:tabLst>
            </a:pPr>
            <a:r>
              <a:rPr lang="he-IL" sz="2667" b="1" dirty="0">
                <a:gradFill>
                  <a:gsLst>
                    <a:gs pos="0">
                      <a:srgbClr val="FFFFFF"/>
                    </a:gs>
                    <a:gs pos="100000">
                      <a:srgbClr val="FFFFFF"/>
                    </a:gs>
                  </a:gsLst>
                  <a:lin ang="5400000" scaled="0"/>
                </a:gradFill>
              </a:rPr>
              <a:t> </a:t>
            </a:r>
            <a:r>
              <a:rPr lang="he-IL" sz="2667" b="1" dirty="0" smtClean="0">
                <a:gradFill>
                  <a:gsLst>
                    <a:gs pos="0">
                      <a:srgbClr val="FFFFFF"/>
                    </a:gs>
                    <a:gs pos="100000">
                      <a:srgbClr val="FFFFFF"/>
                    </a:gs>
                  </a:gsLst>
                  <a:lin ang="5400000" scaled="0"/>
                </a:gradFill>
              </a:rPr>
              <a:t> הלשנה</a:t>
            </a:r>
            <a:r>
              <a:rPr lang="he-IL" sz="2667" b="1" dirty="0">
                <a:gradFill>
                  <a:gsLst>
                    <a:gs pos="0">
                      <a:srgbClr val="FFFFFF"/>
                    </a:gs>
                    <a:gs pos="100000">
                      <a:srgbClr val="FFFFFF"/>
                    </a:gs>
                  </a:gsLst>
                  <a:lin ang="5400000" scaled="0"/>
                </a:gradFill>
              </a:rPr>
              <a:t>! </a:t>
            </a:r>
          </a:p>
        </p:txBody>
      </p:sp>
      <p:sp>
        <p:nvSpPr>
          <p:cNvPr id="6" name="מלבן 16"/>
          <p:cNvSpPr/>
          <p:nvPr/>
        </p:nvSpPr>
        <p:spPr bwMode="auto">
          <a:xfrm>
            <a:off x="8888031" y="424687"/>
            <a:ext cx="1702494" cy="1646221"/>
          </a:xfrm>
          <a:prstGeom prst="rect">
            <a:avLst/>
          </a:prstGeom>
          <a:solidFill>
            <a:schemeClr val="accent1">
              <a:lumMod val="75000"/>
              <a:alpha val="8470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r" defTabSz="761689" rtl="1">
              <a:tabLst>
                <a:tab pos="1343976" algn="l"/>
                <a:tab pos="1423344" algn="l"/>
              </a:tabLst>
            </a:pPr>
            <a:r>
              <a:rPr lang="he-IL" sz="2667" b="1" dirty="0">
                <a:gradFill>
                  <a:gsLst>
                    <a:gs pos="0">
                      <a:srgbClr val="FFFFFF"/>
                    </a:gs>
                    <a:gs pos="100000">
                      <a:srgbClr val="FFFFFF"/>
                    </a:gs>
                  </a:gsLst>
                  <a:lin ang="5400000" scaled="0"/>
                </a:gradFill>
              </a:rPr>
              <a:t>תציל חיים</a:t>
            </a:r>
          </a:p>
        </p:txBody>
      </p:sp>
      <p:sp>
        <p:nvSpPr>
          <p:cNvPr id="7" name="מלבן 16"/>
          <p:cNvSpPr/>
          <p:nvPr/>
        </p:nvSpPr>
        <p:spPr bwMode="auto">
          <a:xfrm>
            <a:off x="3222560" y="-13031"/>
            <a:ext cx="1119556" cy="1049155"/>
          </a:xfrm>
          <a:prstGeom prst="rect">
            <a:avLst/>
          </a:prstGeom>
          <a:solidFill>
            <a:srgbClr val="FF0000">
              <a:alpha val="8470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r" defTabSz="761689" rtl="1">
              <a:tabLst>
                <a:tab pos="1343976" algn="l"/>
                <a:tab pos="1423344" algn="l"/>
              </a:tabLst>
            </a:pPr>
            <a:r>
              <a:rPr lang="he-IL" sz="2667" dirty="0">
                <a:gradFill>
                  <a:gsLst>
                    <a:gs pos="0">
                      <a:srgbClr val="FFFFFF"/>
                    </a:gs>
                    <a:gs pos="100000">
                      <a:srgbClr val="FFFFFF"/>
                    </a:gs>
                  </a:gsLst>
                  <a:lin ang="5400000" scaled="0"/>
                </a:gradFill>
              </a:rPr>
              <a:t>תעצור את זה!</a:t>
            </a:r>
          </a:p>
        </p:txBody>
      </p:sp>
      <p:pic>
        <p:nvPicPr>
          <p:cNvPr id="8" name="Picture 7"/>
          <p:cNvPicPr>
            <a:picLocks noChangeAspect="1"/>
          </p:cNvPicPr>
          <p:nvPr/>
        </p:nvPicPr>
        <p:blipFill>
          <a:blip r:embed="rId3" cstate="email">
            <a:extLst>
              <a:ext uri="{BEBA8EAE-BF5A-486C-A8C5-ECC9F3942E4B}">
                <a14:imgProps xmlns:a14="http://schemas.microsoft.com/office/drawing/2010/main">
                  <a14:imgLayer r:embed="rId4">
                    <a14:imgEffect>
                      <a14:backgroundRemoval t="1515" b="97980" l="0" r="100000"/>
                    </a14:imgEffect>
                  </a14:imgLayer>
                </a14:imgProps>
              </a:ext>
              <a:ext uri="{28A0092B-C50C-407E-A947-70E740481C1C}">
                <a14:useLocalDpi xmlns:a14="http://schemas.microsoft.com/office/drawing/2010/main"/>
              </a:ext>
            </a:extLst>
          </a:blip>
          <a:stretch>
            <a:fillRect/>
          </a:stretch>
        </p:blipFill>
        <p:spPr>
          <a:xfrm>
            <a:off x="8376249" y="3224792"/>
            <a:ext cx="2052069" cy="1257925"/>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9870" y="76026"/>
            <a:ext cx="1632874" cy="988996"/>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68085" y="1065023"/>
            <a:ext cx="2044297" cy="3402461"/>
          </a:xfrm>
          <a:prstGeom prst="rect">
            <a:avLst/>
          </a:prstGeom>
        </p:spPr>
      </p:pic>
      <p:pic>
        <p:nvPicPr>
          <p:cNvPr id="11" name="Picture 10"/>
          <p:cNvPicPr>
            <a:picLocks noChangeAspect="1"/>
          </p:cNvPicPr>
          <p:nvPr/>
        </p:nvPicPr>
        <p:blipFill>
          <a:blip r:embed="rId7"/>
          <a:stretch>
            <a:fillRect/>
          </a:stretch>
        </p:blipFill>
        <p:spPr>
          <a:xfrm>
            <a:off x="2272212" y="1178982"/>
            <a:ext cx="1828800" cy="2209800"/>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94255" y="3428124"/>
            <a:ext cx="1650832" cy="1388921"/>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00247" y="1176729"/>
            <a:ext cx="1223709" cy="1963904"/>
          </a:xfrm>
          <a:prstGeom prst="rect">
            <a:avLst/>
          </a:prstGeom>
        </p:spPr>
      </p:pic>
      <p:sp>
        <p:nvSpPr>
          <p:cNvPr id="14" name="TextBox 13"/>
          <p:cNvSpPr txBox="1"/>
          <p:nvPr/>
        </p:nvSpPr>
        <p:spPr>
          <a:xfrm>
            <a:off x="324344" y="4885552"/>
            <a:ext cx="5119170" cy="1477328"/>
          </a:xfrm>
          <a:prstGeom prst="rect">
            <a:avLst/>
          </a:prstGeom>
          <a:noFill/>
        </p:spPr>
        <p:txBody>
          <a:bodyPr wrap="square" rtlCol="1">
            <a:spAutoFit/>
          </a:bodyPr>
          <a:lstStyle/>
          <a:p>
            <a:pPr marL="342886" indent="-342886" algn="r" defTabSz="914363" rtl="1">
              <a:buFontTx/>
              <a:buAutoNum type="arabicParenBoth"/>
            </a:pPr>
            <a:r>
              <a:rPr lang="he-IL" dirty="0">
                <a:solidFill>
                  <a:prstClr val="black"/>
                </a:solidFill>
                <a:latin typeface="Calibri" panose="020F0502020204030204"/>
              </a:rPr>
              <a:t>חסום ו/או דווח על המטריד/הקבוצה/הסרט </a:t>
            </a:r>
            <a:r>
              <a:rPr lang="he-IL" dirty="0" smtClean="0">
                <a:solidFill>
                  <a:prstClr val="black"/>
                </a:solidFill>
                <a:latin typeface="Calibri" panose="020F0502020204030204"/>
              </a:rPr>
              <a:t>הפוגעני במרחב שבו אתה נמצא</a:t>
            </a:r>
            <a:endParaRPr lang="he-IL" dirty="0">
              <a:solidFill>
                <a:prstClr val="black"/>
              </a:solidFill>
              <a:latin typeface="Calibri" panose="020F0502020204030204"/>
            </a:endParaRPr>
          </a:p>
          <a:p>
            <a:pPr marL="342886" indent="-342886" algn="r" defTabSz="914363" rtl="1">
              <a:buFontTx/>
              <a:buAutoNum type="arabicParenBoth"/>
            </a:pPr>
            <a:r>
              <a:rPr lang="he-IL" dirty="0">
                <a:solidFill>
                  <a:prstClr val="black"/>
                </a:solidFill>
                <a:latin typeface="Calibri" panose="020F0502020204030204"/>
              </a:rPr>
              <a:t>פנה למישהו שאתה סומך עליו ובקש את עזרתו</a:t>
            </a:r>
          </a:p>
          <a:p>
            <a:pPr marL="342886" indent="-342886" algn="r" defTabSz="914363" rtl="1">
              <a:buFontTx/>
              <a:buAutoNum type="arabicParenBoth"/>
            </a:pPr>
            <a:r>
              <a:rPr lang="he-IL" dirty="0">
                <a:solidFill>
                  <a:prstClr val="black"/>
                </a:solidFill>
                <a:latin typeface="Calibri" panose="020F0502020204030204"/>
              </a:rPr>
              <a:t>לחץ על הכפתור האדום וצלם את המסך- מישהו מקצועי ואחראי יטפל בבקשה </a:t>
            </a:r>
            <a:r>
              <a:rPr lang="he-IL" u="sng" dirty="0">
                <a:solidFill>
                  <a:prstClr val="black"/>
                </a:solidFill>
                <a:latin typeface="Calibri" panose="020F0502020204030204"/>
              </a:rPr>
              <a:t>החסויה</a:t>
            </a:r>
            <a:r>
              <a:rPr lang="he-IL" dirty="0">
                <a:solidFill>
                  <a:prstClr val="black"/>
                </a:solidFill>
                <a:latin typeface="Calibri" panose="020F0502020204030204"/>
              </a:rPr>
              <a:t> שלך.  </a:t>
            </a:r>
          </a:p>
        </p:txBody>
      </p:sp>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95947" y="54715"/>
            <a:ext cx="2831792" cy="545888"/>
          </a:xfrm>
          <a:prstGeom prst="rect">
            <a:avLst/>
          </a:prstGeom>
        </p:spPr>
      </p:pic>
      <p:sp>
        <p:nvSpPr>
          <p:cNvPr id="20" name="Multiply 19"/>
          <p:cNvSpPr/>
          <p:nvPr/>
        </p:nvSpPr>
        <p:spPr>
          <a:xfrm>
            <a:off x="8674647" y="2906655"/>
            <a:ext cx="2156059" cy="2323879"/>
          </a:xfrm>
          <a:prstGeom prst="mathMultiply">
            <a:avLst>
              <a:gd name="adj1" fmla="val 7895"/>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defTabSz="914363" rtl="1"/>
            <a:endParaRPr lang="he-IL">
              <a:solidFill>
                <a:prstClr val="white"/>
              </a:solidFill>
            </a:endParaRPr>
          </a:p>
        </p:txBody>
      </p:sp>
      <p:sp>
        <p:nvSpPr>
          <p:cNvPr id="22" name="מלבן 16"/>
          <p:cNvSpPr/>
          <p:nvPr/>
        </p:nvSpPr>
        <p:spPr bwMode="auto">
          <a:xfrm>
            <a:off x="7104845" y="1673573"/>
            <a:ext cx="2432859" cy="1973397"/>
          </a:xfrm>
          <a:prstGeom prst="rect">
            <a:avLst/>
          </a:prstGeom>
          <a:solidFill>
            <a:srgbClr val="FF9933">
              <a:alpha val="8470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r" defTabSz="761689" rtl="1">
              <a:tabLst>
                <a:tab pos="1343976" algn="l"/>
                <a:tab pos="1423344" algn="l"/>
              </a:tabLst>
            </a:pPr>
            <a:r>
              <a:rPr lang="he-IL" sz="2800" b="1" dirty="0">
                <a:gradFill>
                  <a:gsLst>
                    <a:gs pos="0">
                      <a:srgbClr val="FFFFFF"/>
                    </a:gs>
                    <a:gs pos="100000">
                      <a:srgbClr val="FFFFFF"/>
                    </a:gs>
                  </a:gsLst>
                  <a:lin ang="5400000" scaled="0"/>
                </a:gradFill>
              </a:rPr>
              <a:t>אל תעשה </a:t>
            </a:r>
            <a:r>
              <a:rPr lang="he-IL" sz="2800" b="1" dirty="0" smtClean="0">
                <a:gradFill>
                  <a:gsLst>
                    <a:gs pos="0">
                      <a:srgbClr val="FFFFFF"/>
                    </a:gs>
                    <a:gs pos="100000">
                      <a:srgbClr val="FFFFFF"/>
                    </a:gs>
                  </a:gsLst>
                  <a:lin ang="5400000" scaled="0"/>
                </a:gradFill>
              </a:rPr>
              <a:t>לייק לקבוצה/מסר פוגעני!</a:t>
            </a:r>
            <a:endParaRPr lang="he-IL" sz="2800" b="1" dirty="0">
              <a:gradFill>
                <a:gsLst>
                  <a:gs pos="0">
                    <a:srgbClr val="FFFFFF"/>
                  </a:gs>
                  <a:gs pos="100000">
                    <a:srgbClr val="FFFFFF"/>
                  </a:gs>
                </a:gsLst>
                <a:lin ang="5400000" scaled="0"/>
              </a:gradFill>
            </a:endParaRPr>
          </a:p>
        </p:txBody>
      </p:sp>
      <p:pic>
        <p:nvPicPr>
          <p:cNvPr id="19" name="Picture 18"/>
          <p:cNvPicPr>
            <a:picLocks noChangeAspect="1"/>
          </p:cNvPicPr>
          <p:nvPr/>
        </p:nvPicPr>
        <p:blipFill>
          <a:blip r:embed="rId11"/>
          <a:stretch>
            <a:fillRect/>
          </a:stretch>
        </p:blipFill>
        <p:spPr>
          <a:xfrm>
            <a:off x="740168" y="90486"/>
            <a:ext cx="630268" cy="1019889"/>
          </a:xfrm>
          <a:prstGeom prst="rect">
            <a:avLst/>
          </a:prstGeom>
        </p:spPr>
      </p:pic>
    </p:spTree>
    <p:extLst>
      <p:ext uri="{BB962C8B-B14F-4D97-AF65-F5344CB8AC3E}">
        <p14:creationId xmlns:p14="http://schemas.microsoft.com/office/powerpoint/2010/main" val="249135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fade">
                                      <p:cBhvr>
                                        <p:cTn id="29" dur="1000"/>
                                        <p:tgtEl>
                                          <p:spTgt spid="14">
                                            <p:txEl>
                                              <p:pRg st="1" end="1"/>
                                            </p:txEl>
                                          </p:spTgt>
                                        </p:tgtEl>
                                      </p:cBhvr>
                                    </p:animEffect>
                                    <p:anim calcmode="lin" valueType="num">
                                      <p:cBhvr>
                                        <p:cTn id="30"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4">
                                            <p:txEl>
                                              <p:pRg st="2" end="2"/>
                                            </p:txEl>
                                          </p:spTgt>
                                        </p:tgtEl>
                                        <p:attrNameLst>
                                          <p:attrName>style.visibility</p:attrName>
                                        </p:attrNameLst>
                                      </p:cBhvr>
                                      <p:to>
                                        <p:strVal val="visible"/>
                                      </p:to>
                                    </p:set>
                                    <p:animEffect transition="in" filter="fade">
                                      <p:cBhvr>
                                        <p:cTn id="41" dur="1000"/>
                                        <p:tgtEl>
                                          <p:spTgt spid="14">
                                            <p:txEl>
                                              <p:pRg st="2" end="2"/>
                                            </p:txEl>
                                          </p:spTgt>
                                        </p:tgtEl>
                                      </p:cBhvr>
                                    </p:animEffect>
                                    <p:anim calcmode="lin" valueType="num">
                                      <p:cBhvr>
                                        <p:cTn id="4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7" y="0"/>
            <a:ext cx="12192000" cy="6858000"/>
          </a:xfrm>
          <a:prstGeom prst="rect">
            <a:avLst/>
          </a:prstGeom>
        </p:spPr>
      </p:pic>
      <p:grpSp>
        <p:nvGrpSpPr>
          <p:cNvPr id="5" name="קבוצה 41"/>
          <p:cNvGrpSpPr/>
          <p:nvPr/>
        </p:nvGrpSpPr>
        <p:grpSpPr>
          <a:xfrm>
            <a:off x="8522369" y="190501"/>
            <a:ext cx="3088891" cy="3013296"/>
            <a:chOff x="5847238" y="6158586"/>
            <a:chExt cx="3706669" cy="3615954"/>
          </a:xfrm>
        </p:grpSpPr>
        <p:sp>
          <p:nvSpPr>
            <p:cNvPr id="6" name="מלבן 5"/>
            <p:cNvSpPr/>
            <p:nvPr/>
          </p:nvSpPr>
          <p:spPr bwMode="auto">
            <a:xfrm>
              <a:off x="5847238" y="6158586"/>
              <a:ext cx="3706669" cy="3568365"/>
            </a:xfrm>
            <a:prstGeom prst="rect">
              <a:avLst/>
            </a:prstGeom>
            <a:solidFill>
              <a:schemeClr val="accent2">
                <a:alpha val="8470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ctr" defTabSz="761719"/>
              <a:endParaRPr lang="he-IL" sz="2083" dirty="0">
                <a:gradFill>
                  <a:gsLst>
                    <a:gs pos="0">
                      <a:srgbClr val="FFFFFF"/>
                    </a:gs>
                    <a:gs pos="100000">
                      <a:srgbClr val="FFFFFF"/>
                    </a:gs>
                  </a:gsLst>
                  <a:lin ang="5400000" scaled="0"/>
                </a:gradFill>
              </a:endParaRPr>
            </a:p>
          </p:txBody>
        </p:sp>
        <p:sp>
          <p:nvSpPr>
            <p:cNvPr id="7" name="TextBox 6"/>
            <p:cNvSpPr txBox="1"/>
            <p:nvPr/>
          </p:nvSpPr>
          <p:spPr>
            <a:xfrm>
              <a:off x="5847238" y="6220312"/>
              <a:ext cx="3706669" cy="3554228"/>
            </a:xfrm>
            <a:prstGeom prst="rect">
              <a:avLst/>
            </a:prstGeom>
            <a:noFill/>
          </p:spPr>
          <p:txBody>
            <a:bodyPr wrap="square" lIns="113813" tIns="56906" rIns="113813" bIns="56906" rtlCol="0">
              <a:spAutoFit/>
            </a:bodyPr>
            <a:lstStyle/>
            <a:p>
              <a:pPr algn="r" rtl="1">
                <a:lnSpc>
                  <a:spcPts val="5416"/>
                </a:lnSpc>
              </a:pPr>
              <a:r>
                <a:rPr lang="he-IL" sz="5416" b="1" dirty="0">
                  <a:solidFill>
                    <a:schemeClr val="bg1"/>
                  </a:solidFill>
                  <a:cs typeface="Arial" pitchFamily="34" charset="0"/>
                </a:rPr>
                <a:t>האחריות</a:t>
              </a:r>
            </a:p>
            <a:p>
              <a:pPr algn="r" rtl="1">
                <a:lnSpc>
                  <a:spcPts val="4167"/>
                </a:lnSpc>
              </a:pPr>
              <a:r>
                <a:rPr lang="he-IL" sz="4167" b="1" dirty="0">
                  <a:solidFill>
                    <a:schemeClr val="bg1"/>
                  </a:solidFill>
                  <a:cs typeface="Arial" pitchFamily="34" charset="0"/>
                </a:rPr>
                <a:t>בידיים שלנו. פשוט תהיו חברים. באמת.</a:t>
              </a:r>
            </a:p>
          </p:txBody>
        </p:sp>
      </p:grpSp>
      <p:grpSp>
        <p:nvGrpSpPr>
          <p:cNvPr id="17" name="קבוצה 41"/>
          <p:cNvGrpSpPr/>
          <p:nvPr/>
        </p:nvGrpSpPr>
        <p:grpSpPr>
          <a:xfrm>
            <a:off x="4393836" y="3164137"/>
            <a:ext cx="4146640" cy="3693863"/>
            <a:chOff x="4577940" y="6158585"/>
            <a:chExt cx="4975968" cy="4432635"/>
          </a:xfrm>
          <a:solidFill>
            <a:schemeClr val="accent5">
              <a:lumMod val="75000"/>
            </a:schemeClr>
          </a:solidFill>
        </p:grpSpPr>
        <p:sp>
          <p:nvSpPr>
            <p:cNvPr id="18" name="מלבן 17"/>
            <p:cNvSpPr/>
            <p:nvPr/>
          </p:nvSpPr>
          <p:spPr bwMode="auto">
            <a:xfrm>
              <a:off x="4577940" y="6158585"/>
              <a:ext cx="4975968" cy="44326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ctr" defTabSz="761719"/>
              <a:endParaRPr lang="he-IL" sz="2083" dirty="0">
                <a:gradFill>
                  <a:gsLst>
                    <a:gs pos="0">
                      <a:srgbClr val="FFFFFF"/>
                    </a:gs>
                    <a:gs pos="100000">
                      <a:srgbClr val="FFFFFF"/>
                    </a:gs>
                  </a:gsLst>
                  <a:lin ang="5400000" scaled="0"/>
                </a:gradFill>
              </a:endParaRPr>
            </a:p>
          </p:txBody>
        </p:sp>
        <p:sp>
          <p:nvSpPr>
            <p:cNvPr id="19" name="TextBox 18"/>
            <p:cNvSpPr txBox="1"/>
            <p:nvPr/>
          </p:nvSpPr>
          <p:spPr>
            <a:xfrm>
              <a:off x="4577940" y="6476421"/>
              <a:ext cx="4907820" cy="4015892"/>
            </a:xfrm>
            <a:prstGeom prst="rect">
              <a:avLst/>
            </a:prstGeom>
            <a:grpFill/>
          </p:spPr>
          <p:txBody>
            <a:bodyPr wrap="square" lIns="113813" tIns="56906" rIns="113813" bIns="56906" rtlCol="0">
              <a:spAutoFit/>
            </a:bodyPr>
            <a:lstStyle/>
            <a:p>
              <a:pPr algn="r" rtl="1"/>
              <a:r>
                <a:rPr lang="he-IL" sz="3000" b="1" dirty="0">
                  <a:solidFill>
                    <a:schemeClr val="bg1"/>
                  </a:solidFill>
                  <a:cs typeface="Arial" pitchFamily="34" charset="0"/>
                </a:rPr>
                <a:t>תחשבו פעמיים </a:t>
              </a:r>
            </a:p>
            <a:p>
              <a:pPr algn="r" rtl="1"/>
              <a:r>
                <a:rPr lang="he-IL" sz="3000" b="1" dirty="0">
                  <a:solidFill>
                    <a:schemeClr val="bg1"/>
                  </a:solidFill>
                  <a:cs typeface="Arial" pitchFamily="34" charset="0"/>
                </a:rPr>
                <a:t>לפני שמצלמים, </a:t>
              </a:r>
            </a:p>
            <a:p>
              <a:pPr algn="r" rtl="1"/>
              <a:r>
                <a:rPr lang="he-IL" sz="3000" b="1" dirty="0">
                  <a:solidFill>
                    <a:schemeClr val="bg1"/>
                  </a:solidFill>
                  <a:cs typeface="Arial" pitchFamily="34" charset="0"/>
                </a:rPr>
                <a:t>לפני שמעלים תמונה,</a:t>
              </a:r>
            </a:p>
            <a:p>
              <a:pPr algn="r" rtl="1"/>
              <a:r>
                <a:rPr lang="he-IL" sz="3000" b="1" dirty="0">
                  <a:solidFill>
                    <a:schemeClr val="bg1"/>
                  </a:solidFill>
                  <a:cs typeface="Arial" pitchFamily="34" charset="0"/>
                </a:rPr>
                <a:t>לפני שעושים לייק, </a:t>
              </a:r>
            </a:p>
            <a:p>
              <a:pPr algn="r" rtl="1"/>
              <a:r>
                <a:rPr lang="he-IL" sz="3000" b="1" dirty="0">
                  <a:solidFill>
                    <a:schemeClr val="bg1"/>
                  </a:solidFill>
                  <a:cs typeface="Arial" pitchFamily="34" charset="0"/>
                </a:rPr>
                <a:t>לפני שמצטרפים לקבוצה</a:t>
              </a:r>
            </a:p>
            <a:p>
              <a:pPr algn="r" rtl="1"/>
              <a:r>
                <a:rPr lang="he-IL" sz="3000" b="1" dirty="0" smtClean="0">
                  <a:solidFill>
                    <a:schemeClr val="bg1"/>
                  </a:solidFill>
                  <a:cs typeface="Arial" pitchFamily="34" charset="0"/>
                </a:rPr>
                <a:t>לפני שמאשרים חבר</a:t>
              </a:r>
              <a:endParaRPr lang="he-IL" sz="3000" b="1" dirty="0">
                <a:solidFill>
                  <a:schemeClr val="bg1"/>
                </a:solidFill>
                <a:cs typeface="Arial" pitchFamily="34" charset="0"/>
              </a:endParaRPr>
            </a:p>
            <a:p>
              <a:pPr algn="r" rtl="1"/>
              <a:r>
                <a:rPr lang="he-IL" sz="3000" b="1" dirty="0">
                  <a:solidFill>
                    <a:schemeClr val="bg1"/>
                  </a:solidFill>
                  <a:cs typeface="Arial" pitchFamily="34" charset="0"/>
                </a:rPr>
                <a:t>לפני</a:t>
              </a:r>
              <a:r>
                <a:rPr lang="he-IL" sz="3000" b="1" dirty="0" smtClean="0">
                  <a:solidFill>
                    <a:schemeClr val="bg1"/>
                  </a:solidFill>
                  <a:cs typeface="Arial" pitchFamily="34" charset="0"/>
                </a:rPr>
                <a:t>... פשוט תחשבו!</a:t>
              </a:r>
              <a:endParaRPr lang="en-US" sz="3000" b="1" dirty="0">
                <a:solidFill>
                  <a:schemeClr val="bg1"/>
                </a:solidFill>
                <a:cs typeface="Arial" pitchFamily="34" charset="0"/>
              </a:endParaRPr>
            </a:p>
          </p:txBody>
        </p:sp>
      </p:grpSp>
      <p:sp>
        <p:nvSpPr>
          <p:cNvPr id="2" name="Heart 1"/>
          <p:cNvSpPr/>
          <p:nvPr/>
        </p:nvSpPr>
        <p:spPr bwMode="auto">
          <a:xfrm>
            <a:off x="9375549" y="3810001"/>
            <a:ext cx="2066207" cy="2303594"/>
          </a:xfrm>
          <a:prstGeom prst="heart">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6197" tIns="38098" rIns="76197" bIns="38098" numCol="1" rtlCol="0" anchor="ctr" anchorCtr="0" compatLnSpc="1">
            <a:prstTxWarp prst="textNoShape">
              <a:avLst/>
            </a:prstTxWarp>
          </a:bodyPr>
          <a:lstStyle/>
          <a:p>
            <a:pPr algn="ctr" defTabSz="761719" fontAlgn="base">
              <a:spcBef>
                <a:spcPct val="0"/>
              </a:spcBef>
              <a:spcAft>
                <a:spcPct val="0"/>
              </a:spcAft>
            </a:pPr>
            <a:endParaRPr lang="he-IL" sz="1833" dirty="0">
              <a:gradFill>
                <a:gsLst>
                  <a:gs pos="0">
                    <a:srgbClr val="FFFFFF"/>
                  </a:gs>
                  <a:gs pos="100000">
                    <a:srgbClr val="FFFFFF"/>
                  </a:gs>
                </a:gsLst>
                <a:lin ang="5400000" scaled="0"/>
              </a:gradFill>
            </a:endParaRPr>
          </a:p>
        </p:txBody>
      </p:sp>
      <p:sp>
        <p:nvSpPr>
          <p:cNvPr id="10" name="Heart 9"/>
          <p:cNvSpPr/>
          <p:nvPr/>
        </p:nvSpPr>
        <p:spPr bwMode="auto">
          <a:xfrm>
            <a:off x="9169723" y="5097694"/>
            <a:ext cx="1006408" cy="1015900"/>
          </a:xfrm>
          <a:prstGeom prst="heart">
            <a:avLst/>
          </a:prstGeom>
          <a:solidFill>
            <a:srgbClr val="FFC000"/>
          </a:solidFill>
          <a:ln>
            <a:solidFill>
              <a:srgbClr val="FFC000"/>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6197" tIns="38098" rIns="76197" bIns="38098" numCol="1" rtlCol="0" anchor="ctr" anchorCtr="0" compatLnSpc="1">
            <a:prstTxWarp prst="textNoShape">
              <a:avLst/>
            </a:prstTxWarp>
          </a:bodyPr>
          <a:lstStyle/>
          <a:p>
            <a:pPr algn="ctr" defTabSz="761719" fontAlgn="base">
              <a:spcBef>
                <a:spcPct val="0"/>
              </a:spcBef>
              <a:spcAft>
                <a:spcPct val="0"/>
              </a:spcAft>
            </a:pPr>
            <a:endParaRPr lang="he-IL" sz="1833"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8919665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750" fill="hold"/>
                                        <p:tgtEl>
                                          <p:spTgt spid="17"/>
                                        </p:tgtEl>
                                        <p:attrNameLst>
                                          <p:attrName>ppt_x</p:attrName>
                                        </p:attrNameLst>
                                      </p:cBhvr>
                                      <p:tavLst>
                                        <p:tav tm="0">
                                          <p:val>
                                            <p:strVal val="1+#ppt_w/2"/>
                                          </p:val>
                                        </p:tav>
                                        <p:tav tm="100000">
                                          <p:val>
                                            <p:strVal val="#ppt_x"/>
                                          </p:val>
                                        </p:tav>
                                      </p:tavLst>
                                    </p:anim>
                                    <p:anim calcmode="lin" valueType="num">
                                      <p:cBhvr additive="base">
                                        <p:cTn id="13"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txBox="1">
            <a:spLocks/>
          </p:cNvSpPr>
          <p:nvPr/>
        </p:nvSpPr>
        <p:spPr>
          <a:xfrm>
            <a:off x="7538586" y="0"/>
            <a:ext cx="4653414" cy="1143000"/>
          </a:xfrm>
          <a:prstGeom prst="rect">
            <a:avLst/>
          </a:prstGeom>
          <a:solidFill>
            <a:schemeClr val="accent3">
              <a:lumMod val="75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sz="4400" b="1" dirty="0">
                <a:latin typeface="Tahoma" pitchFamily="34" charset="0"/>
                <a:ea typeface="Tahoma" pitchFamily="34" charset="0"/>
                <a:cs typeface="Tahoma" pitchFamily="34" charset="0"/>
              </a:rPr>
              <a:t>גלישה בטוחה</a:t>
            </a:r>
          </a:p>
        </p:txBody>
      </p:sp>
      <p:sp>
        <p:nvSpPr>
          <p:cNvPr id="5" name="TextBox 4"/>
          <p:cNvSpPr txBox="1"/>
          <p:nvPr/>
        </p:nvSpPr>
        <p:spPr>
          <a:xfrm>
            <a:off x="623454" y="1615967"/>
            <a:ext cx="11181776" cy="4146904"/>
          </a:xfrm>
          <a:prstGeom prst="rect">
            <a:avLst/>
          </a:prstGeom>
          <a:noFill/>
        </p:spPr>
        <p:txBody>
          <a:bodyPr wrap="square" rtlCol="1">
            <a:spAutoFit/>
          </a:bodyPr>
          <a:lstStyle/>
          <a:p>
            <a:pPr marL="457200" indent="-457200" algn="r" rtl="1">
              <a:lnSpc>
                <a:spcPct val="150000"/>
              </a:lnSpc>
              <a:spcBef>
                <a:spcPts val="600"/>
              </a:spcBef>
              <a:spcAft>
                <a:spcPts val="600"/>
              </a:spcAft>
              <a:buFont typeface="Courier New" panose="02070309020205020404" pitchFamily="49" charset="0"/>
              <a:buChar char="o"/>
            </a:pPr>
            <a:r>
              <a:rPr lang="he-IL" sz="3200" b="1" dirty="0">
                <a:latin typeface="Tahoma" panose="020B0604030504040204" pitchFamily="34" charset="0"/>
                <a:ea typeface="Tahoma" panose="020B0604030504040204" pitchFamily="34" charset="0"/>
                <a:cs typeface="Tahoma" panose="020B0604030504040204" pitchFamily="34" charset="0"/>
              </a:rPr>
              <a:t>הטוב והרע באינטרנט – בדיוק כמו בחיים האמיתיים.</a:t>
            </a:r>
          </a:p>
          <a:p>
            <a:pPr marL="457200" indent="-457200" algn="r" rtl="1">
              <a:lnSpc>
                <a:spcPct val="150000"/>
              </a:lnSpc>
              <a:spcBef>
                <a:spcPts val="600"/>
              </a:spcBef>
              <a:spcAft>
                <a:spcPts val="600"/>
              </a:spcAft>
              <a:buFont typeface="Courier New" panose="02070309020205020404" pitchFamily="49" charset="0"/>
              <a:buChar char="o"/>
            </a:pPr>
            <a:r>
              <a:rPr lang="he-IL" sz="3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כבדו את האחר – גם באינטרנט.</a:t>
            </a:r>
          </a:p>
          <a:p>
            <a:pPr marL="457200" indent="-457200" algn="r" rtl="1">
              <a:lnSpc>
                <a:spcPct val="150000"/>
              </a:lnSpc>
              <a:spcBef>
                <a:spcPts val="600"/>
              </a:spcBef>
              <a:spcAft>
                <a:spcPts val="600"/>
              </a:spcAft>
              <a:buFont typeface="Courier New" panose="02070309020205020404" pitchFamily="49" charset="0"/>
              <a:buChar char="o"/>
            </a:pPr>
            <a:r>
              <a:rPr lang="he-IL" sz="3200" b="1" dirty="0">
                <a:latin typeface="Tahoma" panose="020B0604030504040204" pitchFamily="34" charset="0"/>
                <a:ea typeface="Tahoma" panose="020B0604030504040204" pitchFamily="34" charset="0"/>
                <a:cs typeface="Tahoma" panose="020B0604030504040204" pitchFamily="34" charset="0"/>
              </a:rPr>
              <a:t>אל תסכימו להפגש עם חבר שהכרתם באינטרנט – לא תמיד הוא באמת חבר.</a:t>
            </a:r>
          </a:p>
          <a:p>
            <a:pPr marL="457200" indent="-457200" algn="r" rtl="1">
              <a:lnSpc>
                <a:spcPct val="150000"/>
              </a:lnSpc>
              <a:spcBef>
                <a:spcPts val="600"/>
              </a:spcBef>
              <a:spcAft>
                <a:spcPts val="600"/>
              </a:spcAft>
              <a:buFont typeface="Courier New" panose="02070309020205020404" pitchFamily="49" charset="0"/>
              <a:buChar char="o"/>
            </a:pPr>
            <a:r>
              <a:rPr lang="he-IL" sz="3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אל תשלחו תמונות שלכם למי שאינכם מכירים.</a:t>
            </a:r>
          </a:p>
        </p:txBody>
      </p:sp>
    </p:spTree>
    <p:extLst>
      <p:ext uri="{BB962C8B-B14F-4D97-AF65-F5344CB8AC3E}">
        <p14:creationId xmlns:p14="http://schemas.microsoft.com/office/powerpoint/2010/main" val="3989242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txBox="1">
            <a:spLocks/>
          </p:cNvSpPr>
          <p:nvPr/>
        </p:nvSpPr>
        <p:spPr>
          <a:xfrm>
            <a:off x="7538586" y="0"/>
            <a:ext cx="4653414" cy="1143000"/>
          </a:xfrm>
          <a:prstGeom prst="rect">
            <a:avLst/>
          </a:prstGeom>
          <a:solidFill>
            <a:schemeClr val="accent3">
              <a:lumMod val="75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sz="4400" b="1" dirty="0">
                <a:latin typeface="Tahoma" pitchFamily="34" charset="0"/>
                <a:ea typeface="Tahoma" pitchFamily="34" charset="0"/>
                <a:cs typeface="Tahoma" pitchFamily="34" charset="0"/>
              </a:rPr>
              <a:t>גלישה בטוחה</a:t>
            </a:r>
          </a:p>
        </p:txBody>
      </p:sp>
      <p:sp>
        <p:nvSpPr>
          <p:cNvPr id="6" name="TextBox 5"/>
          <p:cNvSpPr txBox="1"/>
          <p:nvPr/>
        </p:nvSpPr>
        <p:spPr>
          <a:xfrm>
            <a:off x="270164" y="1559353"/>
            <a:ext cx="11456952" cy="5878532"/>
          </a:xfrm>
          <a:prstGeom prst="rect">
            <a:avLst/>
          </a:prstGeom>
          <a:noFill/>
        </p:spPr>
        <p:txBody>
          <a:bodyPr wrap="square" rtlCol="1">
            <a:spAutoFit/>
          </a:bodyPr>
          <a:lstStyle/>
          <a:p>
            <a:pPr marL="457200" indent="-457200" algn="r" rtl="1">
              <a:lnSpc>
                <a:spcPct val="150000"/>
              </a:lnSpc>
              <a:spcBef>
                <a:spcPts val="600"/>
              </a:spcBef>
              <a:spcAft>
                <a:spcPts val="600"/>
              </a:spcAft>
              <a:buFont typeface="Courier New" panose="02070309020205020404" pitchFamily="49" charset="0"/>
              <a:buChar char="o"/>
            </a:pPr>
            <a:r>
              <a:rPr lang="he-IL" sz="3200" b="1" dirty="0">
                <a:latin typeface="Tahoma" panose="020B0604030504040204" pitchFamily="34" charset="0"/>
                <a:ea typeface="Tahoma" panose="020B0604030504040204" pitchFamily="34" charset="0"/>
                <a:cs typeface="Tahoma" panose="020B0604030504040204" pitchFamily="34" charset="0"/>
              </a:rPr>
              <a:t>לא כל מה שאתם רואים באינטרנט – הוא אמיתי.</a:t>
            </a:r>
          </a:p>
          <a:p>
            <a:pPr marL="457200" indent="-457200" algn="r" rtl="1">
              <a:lnSpc>
                <a:spcPct val="150000"/>
              </a:lnSpc>
              <a:spcBef>
                <a:spcPts val="600"/>
              </a:spcBef>
              <a:spcAft>
                <a:spcPts val="600"/>
              </a:spcAft>
              <a:buFont typeface="Courier New" panose="02070309020205020404" pitchFamily="49" charset="0"/>
              <a:buChar char="o"/>
            </a:pPr>
            <a:r>
              <a:rPr lang="he-IL" sz="3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אל תקנו ואל תזמינו דברים מהאינטרנט – ללא רשות מההורים.</a:t>
            </a:r>
          </a:p>
          <a:p>
            <a:pPr marL="457200" indent="-457200" algn="r" rtl="1">
              <a:lnSpc>
                <a:spcPct val="150000"/>
              </a:lnSpc>
              <a:spcBef>
                <a:spcPts val="600"/>
              </a:spcBef>
              <a:spcAft>
                <a:spcPts val="600"/>
              </a:spcAft>
              <a:buFont typeface="Courier New" panose="02070309020205020404" pitchFamily="49" charset="0"/>
              <a:buChar char="o"/>
            </a:pPr>
            <a:r>
              <a:rPr lang="he-IL" sz="3200" b="1" dirty="0">
                <a:latin typeface="Tahoma" panose="020B0604030504040204" pitchFamily="34" charset="0"/>
                <a:ea typeface="Tahoma" panose="020B0604030504040204" pitchFamily="34" charset="0"/>
                <a:cs typeface="Tahoma" panose="020B0604030504040204" pitchFamily="34" charset="0"/>
              </a:rPr>
              <a:t>אל תענו להודעות לא </a:t>
            </a:r>
            <a:r>
              <a:rPr lang="he-IL" sz="3200" b="1" dirty="0" smtClean="0">
                <a:latin typeface="Tahoma" panose="020B0604030504040204" pitchFamily="34" charset="0"/>
                <a:ea typeface="Tahoma" panose="020B0604030504040204" pitchFamily="34" charset="0"/>
                <a:cs typeface="Tahoma" panose="020B0604030504040204" pitchFamily="34" charset="0"/>
              </a:rPr>
              <a:t>נעימות. חסמו מי שמפיץ אותן.</a:t>
            </a:r>
          </a:p>
          <a:p>
            <a:pPr marL="457200" indent="-457200" algn="r" rtl="1">
              <a:lnSpc>
                <a:spcPct val="150000"/>
              </a:lnSpc>
              <a:spcBef>
                <a:spcPts val="600"/>
              </a:spcBef>
              <a:spcAft>
                <a:spcPts val="600"/>
              </a:spcAft>
              <a:buFont typeface="Courier New" panose="02070309020205020404" pitchFamily="49" charset="0"/>
              <a:buChar char="o"/>
            </a:pPr>
            <a:r>
              <a:rPr lang="he-IL" sz="3200"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סימכו </a:t>
            </a:r>
            <a:r>
              <a:rPr lang="he-IL" sz="3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על החושים שלכם – אם משהו מעורר אצלכם </a:t>
            </a:r>
            <a:r>
              <a:rPr lang="he-IL" sz="3200"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עצבנות/אי נעימות </a:t>
            </a:r>
            <a:r>
              <a:rPr lang="he-IL" sz="3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שתפו את ההורים.</a:t>
            </a:r>
          </a:p>
          <a:p>
            <a:pPr marL="457200" indent="-457200" algn="r" rtl="1">
              <a:lnSpc>
                <a:spcPct val="150000"/>
              </a:lnSpc>
              <a:spcBef>
                <a:spcPts val="600"/>
              </a:spcBef>
              <a:spcAft>
                <a:spcPts val="600"/>
              </a:spcAft>
              <a:buFont typeface="Courier New" panose="02070309020205020404" pitchFamily="49" charset="0"/>
              <a:buChar char="o"/>
            </a:pPr>
            <a:r>
              <a:rPr lang="he-IL" sz="3200" b="1" dirty="0" smtClean="0">
                <a:latin typeface="Tahoma" panose="020B0604030504040204" pitchFamily="34" charset="0"/>
                <a:ea typeface="Tahoma" panose="020B0604030504040204" pitchFamily="34" charset="0"/>
                <a:cs typeface="Tahoma" panose="020B0604030504040204" pitchFamily="34" charset="0"/>
              </a:rPr>
              <a:t> </a:t>
            </a:r>
            <a:endParaRPr lang="he-IL"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83301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txBox="1">
            <a:spLocks/>
          </p:cNvSpPr>
          <p:nvPr/>
        </p:nvSpPr>
        <p:spPr>
          <a:xfrm>
            <a:off x="7538586" y="0"/>
            <a:ext cx="4653414" cy="1143000"/>
          </a:xfrm>
          <a:prstGeom prst="rect">
            <a:avLst/>
          </a:prstGeom>
          <a:solidFill>
            <a:schemeClr val="accent3">
              <a:lumMod val="75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sz="4400" b="1" dirty="0">
                <a:latin typeface="Tahoma" pitchFamily="34" charset="0"/>
                <a:ea typeface="Tahoma" pitchFamily="34" charset="0"/>
                <a:cs typeface="Tahoma" pitchFamily="34" charset="0"/>
              </a:rPr>
              <a:t>גלישה בטוחה</a:t>
            </a:r>
          </a:p>
        </p:txBody>
      </p:sp>
      <p:sp>
        <p:nvSpPr>
          <p:cNvPr id="6" name="TextBox 5"/>
          <p:cNvSpPr txBox="1"/>
          <p:nvPr/>
        </p:nvSpPr>
        <p:spPr>
          <a:xfrm>
            <a:off x="519545" y="1468475"/>
            <a:ext cx="11361683" cy="5262979"/>
          </a:xfrm>
          <a:prstGeom prst="rect">
            <a:avLst/>
          </a:prstGeom>
          <a:noFill/>
        </p:spPr>
        <p:txBody>
          <a:bodyPr wrap="square" rtlCol="1">
            <a:spAutoFit/>
          </a:bodyPr>
          <a:lstStyle/>
          <a:p>
            <a:pPr marL="457200" indent="-457200" algn="r" rtl="1">
              <a:lnSpc>
                <a:spcPct val="150000"/>
              </a:lnSpc>
              <a:buFont typeface="Courier New" panose="02070309020205020404" pitchFamily="49" charset="0"/>
              <a:buChar char="o"/>
            </a:pPr>
            <a:r>
              <a:rPr lang="he-IL" sz="3200" b="1" dirty="0" smtClean="0">
                <a:latin typeface="Tahoma" panose="020B0604030504040204" pitchFamily="34" charset="0"/>
                <a:ea typeface="Tahoma" panose="020B0604030504040204" pitchFamily="34" charset="0"/>
                <a:cs typeface="Tahoma" panose="020B0604030504040204" pitchFamily="34" charset="0"/>
              </a:rPr>
              <a:t>לעולם </a:t>
            </a:r>
            <a:r>
              <a:rPr lang="he-IL" sz="3200" b="1" dirty="0">
                <a:latin typeface="Tahoma" panose="020B0604030504040204" pitchFamily="34" charset="0"/>
                <a:ea typeface="Tahoma" panose="020B0604030504040204" pitchFamily="34" charset="0"/>
                <a:cs typeface="Tahoma" panose="020B0604030504040204" pitchFamily="34" charset="0"/>
              </a:rPr>
              <a:t>אל תמסרו פרטים אישיים: שם, טלפון, כתובת, בית ספר, מקום שבו אתם אוהבים </a:t>
            </a:r>
            <a:r>
              <a:rPr lang="he-IL" sz="3200" b="1" dirty="0" smtClean="0">
                <a:latin typeface="Tahoma" panose="020B0604030504040204" pitchFamily="34" charset="0"/>
                <a:ea typeface="Tahoma" panose="020B0604030504040204" pitchFamily="34" charset="0"/>
                <a:cs typeface="Tahoma" panose="020B0604030504040204" pitchFamily="34" charset="0"/>
              </a:rPr>
              <a:t>לשחק.</a:t>
            </a:r>
          </a:p>
          <a:p>
            <a:pPr marL="457200" indent="-457200" algn="r" rtl="1">
              <a:lnSpc>
                <a:spcPct val="150000"/>
              </a:lnSpc>
              <a:buFont typeface="Courier New" panose="02070309020205020404" pitchFamily="49" charset="0"/>
              <a:buChar char="o"/>
            </a:pPr>
            <a:r>
              <a:rPr lang="he-IL" sz="3200"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הבחן בין </a:t>
            </a:r>
            <a:r>
              <a:rPr lang="he-IL" sz="3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חבר אמיתי ל"חבר" ברשת. </a:t>
            </a:r>
            <a:r>
              <a:rPr lang="he-IL" sz="3200"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מי </a:t>
            </a:r>
            <a:r>
              <a:rPr lang="he-IL" sz="3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החברים שלך</a:t>
            </a:r>
            <a:r>
              <a:rPr lang="he-IL" sz="3200"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p>
          <a:p>
            <a:pPr marL="457200" indent="-457200" algn="r" rtl="1">
              <a:lnSpc>
                <a:spcPct val="150000"/>
              </a:lnSpc>
              <a:buFont typeface="Courier New" panose="02070309020205020404" pitchFamily="49" charset="0"/>
              <a:buChar char="o"/>
            </a:pPr>
            <a:r>
              <a:rPr lang="he-IL" sz="3200" b="1" dirty="0">
                <a:latin typeface="Tahoma" panose="020B0604030504040204" pitchFamily="34" charset="0"/>
                <a:ea typeface="Tahoma" panose="020B0604030504040204" pitchFamily="34" charset="0"/>
                <a:cs typeface="Tahoma" panose="020B0604030504040204" pitchFamily="34" charset="0"/>
              </a:rPr>
              <a:t>לעולם אל תסכים לפגוש 'חבר' שפגשת באתר אינטרנט ללא ליווי מבוגר.</a:t>
            </a:r>
          </a:p>
          <a:p>
            <a:pPr marL="457200" indent="-457200" algn="r" rtl="1">
              <a:lnSpc>
                <a:spcPct val="150000"/>
              </a:lnSpc>
              <a:buFont typeface="Courier New" panose="02070309020205020404" pitchFamily="49" charset="0"/>
              <a:buChar char="o"/>
            </a:pPr>
            <a:endParaRPr lang="he-IL"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5818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1"/>
          <p:cNvSpPr>
            <a:spLocks noGrp="1"/>
          </p:cNvSpPr>
          <p:nvPr>
            <p:ph idx="1"/>
          </p:nvPr>
        </p:nvSpPr>
        <p:spPr>
          <a:xfrm>
            <a:off x="3469105" y="1600200"/>
            <a:ext cx="8113295" cy="4431470"/>
          </a:xfrm>
          <a:prstGeom prst="rect">
            <a:avLst/>
          </a:prstGeom>
        </p:spPr>
        <p:txBody>
          <a:bodyPr wrap="square">
            <a:spAutoFit/>
          </a:bodyPr>
          <a:lstStyle/>
          <a:p>
            <a:pPr marL="300290" indent="-300290">
              <a:spcBef>
                <a:spcPts val="1500"/>
              </a:spcBef>
              <a:spcAft>
                <a:spcPts val="1500"/>
              </a:spcAft>
              <a:buClr>
                <a:srgbClr val="CC0066"/>
              </a:buClr>
              <a:buFont typeface="Arial" panose="020B0604020202020204" pitchFamily="34" charset="0"/>
              <a:buChar char="•"/>
              <a:tabLst>
                <a:tab pos="219595" algn="r"/>
              </a:tabLst>
            </a:pPr>
            <a:r>
              <a:rPr lang="he-IL" sz="2333" dirty="0">
                <a:ln w="0"/>
                <a:effectLst>
                  <a:outerShdw blurRad="38100" dist="19050" dir="2700000" algn="tl" rotWithShape="0">
                    <a:schemeClr val="dk1">
                      <a:alpha val="40000"/>
                    </a:schemeClr>
                  </a:outerShdw>
                </a:effectLst>
                <a:latin typeface="Tahoma" pitchFamily="34" charset="0"/>
                <a:ea typeface="Tahoma" pitchFamily="34" charset="0"/>
                <a:cs typeface="Tahoma" pitchFamily="34" charset="0"/>
              </a:rPr>
              <a:t>הורים, מחנכת, יועצת או אדם בוגר אחר שאתם מרגישים נוח לדבר איתו. </a:t>
            </a:r>
          </a:p>
          <a:p>
            <a:pPr marL="300290" indent="-300290">
              <a:spcBef>
                <a:spcPts val="1500"/>
              </a:spcBef>
              <a:spcAft>
                <a:spcPts val="1500"/>
              </a:spcAft>
              <a:buClr>
                <a:srgbClr val="CC0066"/>
              </a:buClr>
              <a:buFont typeface="Arial" panose="020B0604020202020204" pitchFamily="34" charset="0"/>
              <a:buChar char="•"/>
              <a:tabLst>
                <a:tab pos="219595" algn="r"/>
              </a:tabLst>
            </a:pPr>
            <a:r>
              <a:rPr lang="he-IL" sz="2333" dirty="0">
                <a:ln w="0"/>
                <a:effectLst>
                  <a:outerShdw blurRad="38100" dist="19050" dir="2700000" algn="tl" rotWithShape="0">
                    <a:schemeClr val="dk1">
                      <a:alpha val="40000"/>
                    </a:schemeClr>
                  </a:outerShdw>
                </a:effectLst>
                <a:latin typeface="Tahoma" pitchFamily="34" charset="0"/>
                <a:ea typeface="Tahoma" pitchFamily="34" charset="0"/>
                <a:cs typeface="Tahoma" pitchFamily="34" charset="0"/>
              </a:rPr>
              <a:t>הקו החם של איגוד האינטרנט הישראלי</a:t>
            </a:r>
            <a:r>
              <a:rPr lang="en-US" sz="2333" dirty="0">
                <a:ln w="0"/>
                <a:effectLst>
                  <a:outerShdw blurRad="38100" dist="19050" dir="2700000" algn="tl" rotWithShape="0">
                    <a:schemeClr val="dk1">
                      <a:alpha val="40000"/>
                    </a:schemeClr>
                  </a:outerShdw>
                </a:effectLst>
                <a:latin typeface="Tahoma" pitchFamily="34" charset="0"/>
                <a:ea typeface="Tahoma" pitchFamily="34" charset="0"/>
                <a:cs typeface="Tahoma" pitchFamily="34" charset="0"/>
              </a:rPr>
              <a:t> </a:t>
            </a:r>
            <a:r>
              <a:rPr lang="he-IL" sz="2333" dirty="0">
                <a:ln w="0"/>
                <a:effectLst>
                  <a:outerShdw blurRad="38100" dist="19050" dir="2700000" algn="tl" rotWithShape="0">
                    <a:schemeClr val="dk1">
                      <a:alpha val="40000"/>
                    </a:schemeClr>
                  </a:outerShdw>
                </a:effectLst>
                <a:latin typeface="Tahoma" pitchFamily="34" charset="0"/>
                <a:ea typeface="Tahoma" pitchFamily="34" charset="0"/>
                <a:cs typeface="Tahoma" pitchFamily="34" charset="0"/>
              </a:rPr>
              <a:t>–</a:t>
            </a:r>
            <a:r>
              <a:rPr lang="en-US" sz="2333" dirty="0">
                <a:ln w="0"/>
                <a:effectLst>
                  <a:outerShdw blurRad="38100" dist="19050" dir="2700000" algn="tl" rotWithShape="0">
                    <a:schemeClr val="dk1">
                      <a:alpha val="40000"/>
                    </a:schemeClr>
                  </a:outerShdw>
                </a:effectLst>
                <a:latin typeface="Tahoma" pitchFamily="34" charset="0"/>
                <a:ea typeface="Tahoma" pitchFamily="34" charset="0"/>
                <a:cs typeface="Tahoma" pitchFamily="34" charset="0"/>
              </a:rPr>
              <a:t> </a:t>
            </a:r>
            <a:r>
              <a:rPr lang="he-IL" sz="2333" dirty="0">
                <a:ln w="0"/>
                <a:effectLst>
                  <a:outerShdw blurRad="38100" dist="19050" dir="2700000" algn="tl" rotWithShape="0">
                    <a:schemeClr val="dk1">
                      <a:alpha val="40000"/>
                    </a:schemeClr>
                  </a:outerShdw>
                </a:effectLst>
                <a:latin typeface="Tahoma" pitchFamily="34" charset="0"/>
                <a:ea typeface="Tahoma" pitchFamily="34" charset="0"/>
                <a:cs typeface="Tahoma" pitchFamily="34" charset="0"/>
              </a:rPr>
              <a:t>נפגעת ברשת? יש עם מי לדבר: 03-9700911 </a:t>
            </a:r>
          </a:p>
          <a:p>
            <a:pPr marL="300290" indent="-300290">
              <a:spcBef>
                <a:spcPts val="1500"/>
              </a:spcBef>
              <a:spcAft>
                <a:spcPts val="1500"/>
              </a:spcAft>
              <a:buClr>
                <a:srgbClr val="CC0066"/>
              </a:buClr>
              <a:buFont typeface="Arial" panose="020B0604020202020204" pitchFamily="34" charset="0"/>
              <a:buChar char="•"/>
              <a:tabLst>
                <a:tab pos="219595" algn="r"/>
              </a:tabLst>
            </a:pPr>
            <a:r>
              <a:rPr lang="he-IL" sz="2333" dirty="0">
                <a:ln w="0"/>
                <a:effectLst>
                  <a:outerShdw blurRad="38100" dist="19050" dir="2700000" algn="tl" rotWithShape="0">
                    <a:schemeClr val="dk1">
                      <a:alpha val="40000"/>
                    </a:schemeClr>
                  </a:outerShdw>
                </a:effectLst>
                <a:latin typeface="Tahoma" pitchFamily="34" charset="0"/>
                <a:ea typeface="Tahoma" pitchFamily="34" charset="0"/>
                <a:cs typeface="Tahoma" pitchFamily="34" charset="0"/>
              </a:rPr>
              <a:t>הקו הפתוח, המועצה לשלום הילד, מרכזי הסיוע לנפגעי ולנפגעות תקיפה מינית, אל"י, ער"ן, סה"ר, </a:t>
            </a:r>
            <a:r>
              <a:rPr lang="he-IL" sz="2333" dirty="0" smtClean="0">
                <a:ln w="0"/>
                <a:effectLst>
                  <a:outerShdw blurRad="38100" dist="19050" dir="2700000" algn="tl" rotWithShape="0">
                    <a:schemeClr val="dk1">
                      <a:alpha val="40000"/>
                    </a:schemeClr>
                  </a:outerShdw>
                </a:effectLst>
                <a:latin typeface="Tahoma" pitchFamily="34" charset="0"/>
                <a:ea typeface="Tahoma" pitchFamily="34" charset="0"/>
                <a:cs typeface="Tahoma" pitchFamily="34" charset="0"/>
              </a:rPr>
              <a:t>עלם</a:t>
            </a:r>
            <a:endParaRPr lang="he-IL" sz="2333" dirty="0">
              <a:ln w="0"/>
              <a:effectLst>
                <a:outerShdw blurRad="38100" dist="19050" dir="2700000" algn="tl" rotWithShape="0">
                  <a:schemeClr val="dk1">
                    <a:alpha val="40000"/>
                  </a:schemeClr>
                </a:outerShdw>
              </a:effectLst>
              <a:latin typeface="Tahoma" pitchFamily="34" charset="0"/>
              <a:ea typeface="Tahoma" pitchFamily="34" charset="0"/>
              <a:cs typeface="Tahoma" pitchFamily="34" charset="0"/>
            </a:endParaRPr>
          </a:p>
          <a:p>
            <a:pPr marL="300290" indent="-300290">
              <a:lnSpc>
                <a:spcPct val="90000"/>
              </a:lnSpc>
              <a:spcBef>
                <a:spcPts val="1500"/>
              </a:spcBef>
              <a:spcAft>
                <a:spcPts val="1500"/>
              </a:spcAft>
              <a:buClr>
                <a:srgbClr val="CC0066"/>
              </a:buClr>
              <a:buFont typeface="Arial" panose="020B0604020202020204" pitchFamily="34" charset="0"/>
              <a:buChar char="•"/>
              <a:tabLst>
                <a:tab pos="219595" algn="r"/>
              </a:tabLst>
            </a:pPr>
            <a:r>
              <a:rPr lang="he-IL" sz="2333" dirty="0">
                <a:ln w="0"/>
                <a:effectLst>
                  <a:outerShdw blurRad="38100" dist="19050" dir="2700000" algn="tl" rotWithShape="0">
                    <a:schemeClr val="dk1">
                      <a:alpha val="40000"/>
                    </a:schemeClr>
                  </a:outerShdw>
                </a:effectLst>
                <a:latin typeface="Tahoma" pitchFamily="34" charset="0"/>
                <a:ea typeface="Tahoma" pitchFamily="34" charset="0"/>
                <a:cs typeface="Tahoma" pitchFamily="34" charset="0"/>
              </a:rPr>
              <a:t>הכפתור האדום: חפשו את הכפתור האדום באינטרנט.</a:t>
            </a:r>
            <a:r>
              <a:rPr lang="he-IL" sz="2000" dirty="0">
                <a:ln w="0"/>
                <a:effectLst>
                  <a:outerShdw blurRad="38100" dist="19050" dir="2700000" algn="tl" rotWithShape="0">
                    <a:schemeClr val="dk1">
                      <a:alpha val="40000"/>
                    </a:schemeClr>
                  </a:outerShdw>
                </a:effectLst>
                <a:latin typeface="Tahoma" pitchFamily="34" charset="0"/>
                <a:ea typeface="Tahoma" pitchFamily="34" charset="0"/>
                <a:cs typeface="Tahoma" pitchFamily="34" charset="0"/>
              </a:rPr>
              <a:t> </a:t>
            </a:r>
          </a:p>
          <a:p>
            <a:pPr marL="300290" indent="-300290">
              <a:lnSpc>
                <a:spcPct val="90000"/>
              </a:lnSpc>
              <a:spcBef>
                <a:spcPts val="1500"/>
              </a:spcBef>
              <a:spcAft>
                <a:spcPts val="1500"/>
              </a:spcAft>
              <a:buClr>
                <a:srgbClr val="CC0066"/>
              </a:buClr>
              <a:buFont typeface="Arial" panose="020B0604020202020204" pitchFamily="34" charset="0"/>
              <a:buChar char="•"/>
              <a:tabLst>
                <a:tab pos="219595" algn="r"/>
              </a:tabLst>
            </a:pPr>
            <a:r>
              <a:rPr lang="he-IL" sz="2333" dirty="0">
                <a:ln w="0"/>
                <a:effectLst>
                  <a:outerShdw blurRad="38100" dist="19050" dir="2700000" algn="tl" rotWithShape="0">
                    <a:schemeClr val="dk1">
                      <a:alpha val="40000"/>
                    </a:schemeClr>
                  </a:outerShdw>
                </a:effectLst>
                <a:latin typeface="Tahoma" pitchFamily="34" charset="0"/>
                <a:ea typeface="Tahoma" pitchFamily="34" charset="0"/>
                <a:cs typeface="Tahoma" pitchFamily="34" charset="0"/>
              </a:rPr>
              <a:t>משטרת ישראל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980" y="1600200"/>
            <a:ext cx="3159125" cy="109537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009" y="4519830"/>
            <a:ext cx="1375693" cy="1157434"/>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53702" y="5475174"/>
            <a:ext cx="1245560" cy="1083416"/>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08668" y="3525296"/>
            <a:ext cx="960438" cy="928688"/>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2372" y="3013327"/>
            <a:ext cx="1190625" cy="1023938"/>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6668" y="4037264"/>
            <a:ext cx="904875" cy="873125"/>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6668" y="5207257"/>
            <a:ext cx="1508125" cy="809625"/>
          </a:xfrm>
          <a:prstGeom prst="rect">
            <a:avLst/>
          </a:prstGeom>
        </p:spPr>
      </p:pic>
      <p:sp>
        <p:nvSpPr>
          <p:cNvPr id="14" name="כותרת 1"/>
          <p:cNvSpPr txBox="1">
            <a:spLocks/>
          </p:cNvSpPr>
          <p:nvPr/>
        </p:nvSpPr>
        <p:spPr>
          <a:xfrm>
            <a:off x="6873766" y="0"/>
            <a:ext cx="5318234" cy="1143000"/>
          </a:xfrm>
          <a:prstGeom prst="rect">
            <a:avLst/>
          </a:prstGeom>
          <a:solidFill>
            <a:schemeClr val="accent1">
              <a:lumMod val="75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sz="4400" b="1" dirty="0">
                <a:latin typeface="Tahoma" pitchFamily="34" charset="0"/>
                <a:ea typeface="Tahoma" pitchFamily="34" charset="0"/>
                <a:cs typeface="Tahoma" pitchFamily="34" charset="0"/>
              </a:rPr>
              <a:t>לאן ולמי לפנות...</a:t>
            </a:r>
          </a:p>
        </p:txBody>
      </p:sp>
    </p:spTree>
    <p:extLst>
      <p:ext uri="{BB962C8B-B14F-4D97-AF65-F5344CB8AC3E}">
        <p14:creationId xmlns:p14="http://schemas.microsoft.com/office/powerpoint/2010/main" val="166590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21"/>
          <p:cNvPicPr>
            <a:picLocks noChangeAspect="1"/>
          </p:cNvPicPr>
          <p:nvPr/>
        </p:nvPicPr>
        <p:blipFill rotWithShape="1">
          <a:blip r:embed="rId3" cstate="email">
            <a:extLst>
              <a:ext uri="{28A0092B-C50C-407E-A947-70E740481C1C}">
                <a14:useLocalDpi xmlns:a14="http://schemas.microsoft.com/office/drawing/2010/main"/>
              </a:ext>
            </a:extLst>
          </a:blip>
          <a:srcRect l="26459" t="7056" b="10537"/>
          <a:stretch/>
        </p:blipFill>
        <p:spPr>
          <a:xfrm>
            <a:off x="159129" y="444500"/>
            <a:ext cx="8966200" cy="5651500"/>
          </a:xfrm>
          <a:prstGeom prst="rect">
            <a:avLst/>
          </a:prstGeom>
        </p:spPr>
      </p:pic>
      <p:pic>
        <p:nvPicPr>
          <p:cNvPr id="4" name="Picture 3"/>
          <p:cNvPicPr>
            <a:picLocks noChangeAspect="1"/>
          </p:cNvPicPr>
          <p:nvPr/>
        </p:nvPicPr>
        <p:blipFill>
          <a:blip r:embed="rId4"/>
          <a:stretch>
            <a:fillRect/>
          </a:stretch>
        </p:blipFill>
        <p:spPr>
          <a:xfrm>
            <a:off x="766745" y="952116"/>
            <a:ext cx="7750969" cy="4387480"/>
          </a:xfrm>
          <a:prstGeom prst="rect">
            <a:avLst/>
          </a:prstGeom>
        </p:spPr>
      </p:pic>
      <p:sp>
        <p:nvSpPr>
          <p:cNvPr id="6" name="Heart 5"/>
          <p:cNvSpPr/>
          <p:nvPr/>
        </p:nvSpPr>
        <p:spPr bwMode="auto">
          <a:xfrm>
            <a:off x="9518842" y="700911"/>
            <a:ext cx="2066207" cy="2303594"/>
          </a:xfrm>
          <a:prstGeom prst="heart">
            <a:avLst/>
          </a:prstGeom>
          <a:solidFill>
            <a:srgbClr val="FF000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6197" tIns="38098" rIns="76197" bIns="38098" numCol="1" rtlCol="0" anchor="ctr" anchorCtr="0" compatLnSpc="1">
            <a:prstTxWarp prst="textNoShape">
              <a:avLst/>
            </a:prstTxWarp>
          </a:bodyPr>
          <a:lstStyle/>
          <a:p>
            <a:pPr algn="ctr" defTabSz="761719" fontAlgn="base">
              <a:spcBef>
                <a:spcPct val="0"/>
              </a:spcBef>
              <a:spcAft>
                <a:spcPct val="0"/>
              </a:spcAft>
            </a:pPr>
            <a:endParaRPr lang="he-IL" sz="1833" dirty="0">
              <a:gradFill>
                <a:gsLst>
                  <a:gs pos="0">
                    <a:srgbClr val="FFFFFF"/>
                  </a:gs>
                  <a:gs pos="100000">
                    <a:srgbClr val="FFFFFF"/>
                  </a:gs>
                </a:gsLst>
                <a:lin ang="5400000" scaled="0"/>
              </a:gradFill>
            </a:endParaRPr>
          </a:p>
        </p:txBody>
      </p:sp>
      <p:sp>
        <p:nvSpPr>
          <p:cNvPr id="7" name="Heart 6"/>
          <p:cNvSpPr/>
          <p:nvPr/>
        </p:nvSpPr>
        <p:spPr bwMode="auto">
          <a:xfrm>
            <a:off x="9229741" y="1852708"/>
            <a:ext cx="1006408" cy="1015900"/>
          </a:xfrm>
          <a:prstGeom prst="heart">
            <a:avLst/>
          </a:prstGeom>
          <a:solidFill>
            <a:srgbClr val="FFC000"/>
          </a:solidFill>
          <a:ln>
            <a:solidFill>
              <a:srgbClr val="FFC000"/>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6197" tIns="38098" rIns="76197" bIns="38098" numCol="1" rtlCol="0" anchor="ctr" anchorCtr="0" compatLnSpc="1">
            <a:prstTxWarp prst="textNoShape">
              <a:avLst/>
            </a:prstTxWarp>
          </a:bodyPr>
          <a:lstStyle/>
          <a:p>
            <a:pPr algn="ctr" defTabSz="761719" fontAlgn="base">
              <a:spcBef>
                <a:spcPct val="0"/>
              </a:spcBef>
              <a:spcAft>
                <a:spcPct val="0"/>
              </a:spcAft>
            </a:pPr>
            <a:endParaRPr lang="he-IL" sz="1833" dirty="0">
              <a:gradFill>
                <a:gsLst>
                  <a:gs pos="0">
                    <a:srgbClr val="FFFFFF"/>
                  </a:gs>
                  <a:gs pos="100000">
                    <a:srgbClr val="FFFFFF"/>
                  </a:gs>
                </a:gsLst>
                <a:lin ang="5400000" scaled="0"/>
              </a:gradFill>
            </a:endParaRPr>
          </a:p>
        </p:txBody>
      </p:sp>
      <p:sp>
        <p:nvSpPr>
          <p:cNvPr id="8" name="Rectangle 7"/>
          <p:cNvSpPr/>
          <p:nvPr/>
        </p:nvSpPr>
        <p:spPr>
          <a:xfrm>
            <a:off x="1091484" y="6166425"/>
            <a:ext cx="7417415" cy="682174"/>
          </a:xfrm>
          <a:prstGeom prst="rect">
            <a:avLst/>
          </a:prstGeom>
        </p:spPr>
        <p:txBody>
          <a:bodyPr wrap="none">
            <a:spAutoFit/>
          </a:bodyPr>
          <a:lstStyle/>
          <a:p>
            <a:r>
              <a:rPr lang="he-IL" sz="2333" dirty="0">
                <a:hlinkClick r:id="rId5"/>
              </a:rPr>
              <a:t>https://www.youtube.com/watch?v=igAeJ-TPOsg</a:t>
            </a:r>
            <a:endParaRPr lang="en-US" sz="2333" dirty="0"/>
          </a:p>
          <a:p>
            <a:endParaRPr lang="he-IL" sz="1500" dirty="0"/>
          </a:p>
        </p:txBody>
      </p:sp>
    </p:spTree>
    <p:extLst>
      <p:ext uri="{BB962C8B-B14F-4D97-AF65-F5344CB8AC3E}">
        <p14:creationId xmlns:p14="http://schemas.microsoft.com/office/powerpoint/2010/main" val="38902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74057" y="2798847"/>
            <a:ext cx="5664793" cy="3758757"/>
          </a:xfrm>
          <a:prstGeom prst="rect">
            <a:avLst/>
          </a:prstGeom>
        </p:spPr>
      </p:pic>
      <p:sp>
        <p:nvSpPr>
          <p:cNvPr id="7" name="כותרת 1"/>
          <p:cNvSpPr txBox="1">
            <a:spLocks/>
          </p:cNvSpPr>
          <p:nvPr/>
        </p:nvSpPr>
        <p:spPr>
          <a:xfrm>
            <a:off x="5084466" y="0"/>
            <a:ext cx="7107534" cy="1143000"/>
          </a:xfrm>
          <a:prstGeom prst="rect">
            <a:avLst/>
          </a:prstGeom>
          <a:solidFill>
            <a:schemeClr val="accent1">
              <a:lumMod val="60000"/>
              <a:lumOff val="40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sz="4000" b="1" dirty="0">
                <a:latin typeface="Tahoma" pitchFamily="34" charset="0"/>
                <a:ea typeface="Tahoma" pitchFamily="34" charset="0"/>
                <a:cs typeface="Tahoma" pitchFamily="34" charset="0"/>
              </a:rPr>
              <a:t>כולנו חיים ברשת.. בכיף..</a:t>
            </a:r>
          </a:p>
        </p:txBody>
      </p:sp>
      <p:sp>
        <p:nvSpPr>
          <p:cNvPr id="2" name="Rectangle 1"/>
          <p:cNvSpPr/>
          <p:nvPr/>
        </p:nvSpPr>
        <p:spPr>
          <a:xfrm>
            <a:off x="2177365" y="1674550"/>
            <a:ext cx="6062878" cy="923330"/>
          </a:xfrm>
          <a:prstGeom prst="rect">
            <a:avLst/>
          </a:prstGeom>
          <a:noFill/>
        </p:spPr>
        <p:txBody>
          <a:bodyPr wrap="none" lIns="91440" tIns="45720" rIns="91440" bIns="45720">
            <a:spAutoFit/>
          </a:bodyPr>
          <a:lstStyle/>
          <a:p>
            <a:pPr algn="ctr"/>
            <a:r>
              <a:rPr lang="he-IL"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ואיפה אתם מבלים?</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7546345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4564" y="780066"/>
            <a:ext cx="4776954" cy="2989060"/>
          </a:xfrm>
          <a:prstGeom prst="rect">
            <a:avLst/>
          </a:prstGeom>
        </p:spPr>
      </p:pic>
      <p:sp>
        <p:nvSpPr>
          <p:cNvPr id="5" name="כותרת 1"/>
          <p:cNvSpPr txBox="1">
            <a:spLocks/>
          </p:cNvSpPr>
          <p:nvPr/>
        </p:nvSpPr>
        <p:spPr>
          <a:xfrm>
            <a:off x="7767376" y="0"/>
            <a:ext cx="4424623" cy="1019175"/>
          </a:xfrm>
          <a:prstGeom prst="rect">
            <a:avLst/>
          </a:prstGeom>
          <a:solidFill>
            <a:schemeClr val="accent1">
              <a:lumMod val="75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sz="4400" b="1" dirty="0">
                <a:solidFill>
                  <a:srgbClr val="FFFFFF"/>
                </a:solidFill>
                <a:latin typeface="Tahoma" pitchFamily="34" charset="0"/>
                <a:ea typeface="Tahoma" pitchFamily="34" charset="0"/>
                <a:cs typeface="Tahoma" pitchFamily="34" charset="0"/>
              </a:rPr>
              <a:t>לומדים ברשת</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9360" y="1138284"/>
            <a:ext cx="5827259" cy="3069652"/>
          </a:xfrm>
          <a:prstGeom prst="rect">
            <a:avLst/>
          </a:prstGeom>
        </p:spPr>
      </p:pic>
      <p:pic>
        <p:nvPicPr>
          <p:cNvPr id="6" name="Picture 5"/>
          <p:cNvPicPr>
            <a:picLocks noChangeAspect="1"/>
          </p:cNvPicPr>
          <p:nvPr/>
        </p:nvPicPr>
        <p:blipFill>
          <a:blip r:embed="rId5"/>
          <a:stretch>
            <a:fillRect/>
          </a:stretch>
        </p:blipFill>
        <p:spPr>
          <a:xfrm>
            <a:off x="297891" y="3769126"/>
            <a:ext cx="6210300" cy="2962275"/>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14889" y="4327045"/>
            <a:ext cx="5153183" cy="1213887"/>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3468" y="6025428"/>
            <a:ext cx="1958211" cy="832572"/>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88491" y="5238973"/>
            <a:ext cx="3858516" cy="842136"/>
          </a:xfrm>
          <a:prstGeom prst="rect">
            <a:avLst/>
          </a:prstGeom>
        </p:spPr>
      </p:pic>
    </p:spTree>
    <p:extLst>
      <p:ext uri="{BB962C8B-B14F-4D97-AF65-F5344CB8AC3E}">
        <p14:creationId xmlns:p14="http://schemas.microsoft.com/office/powerpoint/2010/main" val="372482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585" y="4000698"/>
            <a:ext cx="4454720" cy="2864423"/>
          </a:xfrm>
          <a:prstGeom prst="rect">
            <a:avLst/>
          </a:prstGeom>
        </p:spPr>
      </p:pic>
      <p:sp>
        <p:nvSpPr>
          <p:cNvPr id="5" name="כותרת 1"/>
          <p:cNvSpPr txBox="1">
            <a:spLocks/>
          </p:cNvSpPr>
          <p:nvPr/>
        </p:nvSpPr>
        <p:spPr>
          <a:xfrm>
            <a:off x="3879272" y="0"/>
            <a:ext cx="8312727" cy="1143000"/>
          </a:xfrm>
          <a:prstGeom prst="rect">
            <a:avLst/>
          </a:prstGeom>
          <a:solidFill>
            <a:schemeClr val="accent1">
              <a:lumMod val="50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sz="4000" b="1" dirty="0" smtClean="0">
                <a:solidFill>
                  <a:srgbClr val="FFFFFF"/>
                </a:solidFill>
                <a:latin typeface="Tahoma" pitchFamily="34" charset="0"/>
                <a:ea typeface="Tahoma" pitchFamily="34" charset="0"/>
                <a:cs typeface="Tahoma" pitchFamily="34" charset="0"/>
              </a:rPr>
              <a:t>מחפשים מוסיקה וסדרות ברשת</a:t>
            </a:r>
            <a:endParaRPr lang="he-IL" sz="4000" b="1" dirty="0">
              <a:solidFill>
                <a:srgbClr val="FFFFFF"/>
              </a:solidFill>
              <a:latin typeface="Tahoma" pitchFamily="34" charset="0"/>
              <a:ea typeface="Tahoma" pitchFamily="34" charset="0"/>
              <a:cs typeface="Tahoma" pitchFamily="34" charset="0"/>
            </a:endParaRPr>
          </a:p>
        </p:txBody>
      </p:sp>
      <p:grpSp>
        <p:nvGrpSpPr>
          <p:cNvPr id="6" name="Group 5"/>
          <p:cNvGrpSpPr/>
          <p:nvPr/>
        </p:nvGrpSpPr>
        <p:grpSpPr>
          <a:xfrm>
            <a:off x="2451945" y="2343776"/>
            <a:ext cx="4426419" cy="3019160"/>
            <a:chOff x="5724525" y="3401452"/>
            <a:chExt cx="4619625" cy="3101377"/>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4525" y="3401452"/>
              <a:ext cx="4619625" cy="3101377"/>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24525" y="6188749"/>
              <a:ext cx="714375" cy="314079"/>
            </a:xfrm>
            <a:prstGeom prst="rect">
              <a:avLst/>
            </a:prstGeom>
          </p:spPr>
        </p:pic>
      </p:grpSp>
      <p:grpSp>
        <p:nvGrpSpPr>
          <p:cNvPr id="9" name="Group 8"/>
          <p:cNvGrpSpPr/>
          <p:nvPr/>
        </p:nvGrpSpPr>
        <p:grpSpPr>
          <a:xfrm>
            <a:off x="-36294" y="357650"/>
            <a:ext cx="3879272" cy="4281055"/>
            <a:chOff x="0" y="0"/>
            <a:chExt cx="2872046" cy="3452812"/>
          </a:xfrm>
        </p:grpSpPr>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2118329" cy="3452812"/>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18329" y="104775"/>
              <a:ext cx="753717" cy="933450"/>
            </a:xfrm>
            <a:prstGeom prst="rect">
              <a:avLst/>
            </a:prstGeom>
          </p:spPr>
        </p:pic>
      </p:grpSp>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83669" y="3853356"/>
            <a:ext cx="4358365" cy="2617437"/>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05515" y="1199208"/>
            <a:ext cx="5286485" cy="2556164"/>
          </a:xfrm>
          <a:prstGeom prst="rect">
            <a:avLst/>
          </a:prstGeom>
        </p:spPr>
      </p:pic>
    </p:spTree>
    <p:extLst>
      <p:ext uri="{BB962C8B-B14F-4D97-AF65-F5344CB8AC3E}">
        <p14:creationId xmlns:p14="http://schemas.microsoft.com/office/powerpoint/2010/main" val="361945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1000"/>
                                        <p:tgtEl>
                                          <p:spTgt spid="9"/>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1000"/>
                                        <p:tgtEl>
                                          <p:spTgt spid="6"/>
                                        </p:tgtEl>
                                      </p:cBhvr>
                                    </p:animEffect>
                                  </p:childTnLst>
                                </p:cTn>
                              </p:par>
                            </p:childTnLst>
                          </p:cTn>
                        </p:par>
                        <p:par>
                          <p:cTn id="16" fill="hold">
                            <p:stCondLst>
                              <p:cond delay="3000"/>
                            </p:stCondLst>
                            <p:childTnLst>
                              <p:par>
                                <p:cTn id="17" presetID="14"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1000"/>
                                        <p:tgtEl>
                                          <p:spTgt spid="11"/>
                                        </p:tgtEl>
                                      </p:cBhvr>
                                    </p:animEffect>
                                  </p:childTnLst>
                                </p:cTn>
                              </p:par>
                            </p:childTnLst>
                          </p:cTn>
                        </p:par>
                        <p:par>
                          <p:cTn id="20" fill="hold">
                            <p:stCondLst>
                              <p:cond delay="4000"/>
                            </p:stCondLst>
                            <p:childTnLst>
                              <p:par>
                                <p:cTn id="21" presetID="14" presetClass="entr" presetSubtype="1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2691" y="2247199"/>
            <a:ext cx="7699487" cy="4187007"/>
          </a:xfrm>
          <a:prstGeom prst="rect">
            <a:avLst/>
          </a:prstGeom>
        </p:spPr>
      </p:pic>
      <p:sp>
        <p:nvSpPr>
          <p:cNvPr id="5" name="כותרת 1"/>
          <p:cNvSpPr txBox="1">
            <a:spLocks/>
          </p:cNvSpPr>
          <p:nvPr/>
        </p:nvSpPr>
        <p:spPr>
          <a:xfrm>
            <a:off x="6821214" y="7749"/>
            <a:ext cx="5370786" cy="1143000"/>
          </a:xfrm>
          <a:prstGeom prst="rect">
            <a:avLst/>
          </a:prstGeom>
          <a:solidFill>
            <a:schemeClr val="accent5">
              <a:lumMod val="60000"/>
              <a:lumOff val="40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sz="4400" b="1" dirty="0">
                <a:solidFill>
                  <a:srgbClr val="FFFFFF"/>
                </a:solidFill>
                <a:latin typeface="Tahoma" pitchFamily="34" charset="0"/>
                <a:ea typeface="Tahoma" pitchFamily="34" charset="0"/>
                <a:cs typeface="Tahoma" pitchFamily="34" charset="0"/>
              </a:rPr>
              <a:t>משחקים ברשת</a:t>
            </a:r>
          </a:p>
        </p:txBody>
      </p:sp>
      <p:pic>
        <p:nvPicPr>
          <p:cNvPr id="9" name="Picture 8"/>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0963772">
            <a:off x="9646835" y="5516529"/>
            <a:ext cx="1024311" cy="830523"/>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05740" y="4098781"/>
            <a:ext cx="906501" cy="915612"/>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4941" y="2760646"/>
            <a:ext cx="899574" cy="921515"/>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72672" y="3581580"/>
            <a:ext cx="948239" cy="943113"/>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84684" y="4585339"/>
            <a:ext cx="807035" cy="796644"/>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42604" y="579249"/>
            <a:ext cx="789831" cy="993600"/>
          </a:xfrm>
          <a:prstGeom prst="rect">
            <a:avLst/>
          </a:prstGeom>
        </p:spPr>
      </p:pic>
      <p:pic>
        <p:nvPicPr>
          <p:cNvPr id="18" name="Picture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8400" y="971777"/>
            <a:ext cx="812386" cy="1215975"/>
          </a:xfrm>
          <a:prstGeom prst="rect">
            <a:avLst/>
          </a:prstGeom>
        </p:spPr>
      </p:pic>
      <p:pic>
        <p:nvPicPr>
          <p:cNvPr id="19" name="Picture 1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874336" y="5600774"/>
            <a:ext cx="827729" cy="778818"/>
          </a:xfrm>
          <a:prstGeom prst="rect">
            <a:avLst/>
          </a:prstGeom>
        </p:spPr>
      </p:pic>
      <p:pic>
        <p:nvPicPr>
          <p:cNvPr id="20" name="Picture 1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11275" y="3922432"/>
            <a:ext cx="723371" cy="936458"/>
          </a:xfrm>
          <a:prstGeom prst="rect">
            <a:avLst/>
          </a:prstGeom>
        </p:spPr>
      </p:pic>
      <p:pic>
        <p:nvPicPr>
          <p:cNvPr id="8" name="Picture 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38609" y="5470871"/>
            <a:ext cx="1310672" cy="921839"/>
          </a:xfrm>
          <a:prstGeom prst="rect">
            <a:avLst/>
          </a:prstGeom>
        </p:spPr>
      </p:pic>
      <p:pic>
        <p:nvPicPr>
          <p:cNvPr id="23" name="Picture 2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794827" y="2672168"/>
            <a:ext cx="729947" cy="1092503"/>
          </a:xfrm>
          <a:prstGeom prst="rect">
            <a:avLst/>
          </a:prstGeom>
        </p:spPr>
      </p:pic>
      <p:pic>
        <p:nvPicPr>
          <p:cNvPr id="24" name="Picture 2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598771" y="1156825"/>
            <a:ext cx="2375513" cy="1214751"/>
          </a:xfrm>
          <a:prstGeom prst="rect">
            <a:avLst/>
          </a:prstGeom>
        </p:spPr>
      </p:pic>
      <p:pic>
        <p:nvPicPr>
          <p:cNvPr id="25" name="Picture 2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959592" y="2493817"/>
            <a:ext cx="710309" cy="1015441"/>
          </a:xfrm>
          <a:prstGeom prst="rect">
            <a:avLst/>
          </a:prstGeom>
        </p:spPr>
      </p:pic>
      <p:pic>
        <p:nvPicPr>
          <p:cNvPr id="26" name="Picture 25"/>
          <p:cNvPicPr>
            <a:picLocks noChangeAspect="1"/>
          </p:cNvPicPr>
          <p:nvPr/>
        </p:nvPicPr>
        <p:blipFill>
          <a:blip r:embed="rId18"/>
          <a:stretch>
            <a:fillRect/>
          </a:stretch>
        </p:blipFill>
        <p:spPr>
          <a:xfrm>
            <a:off x="262521" y="174436"/>
            <a:ext cx="1971675" cy="1952625"/>
          </a:xfrm>
          <a:prstGeom prst="rect">
            <a:avLst/>
          </a:prstGeom>
        </p:spPr>
      </p:pic>
      <p:pic>
        <p:nvPicPr>
          <p:cNvPr id="6" name="Picture 5"/>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516048" y="421173"/>
            <a:ext cx="1697687" cy="1705888"/>
          </a:xfrm>
          <a:prstGeom prst="rect">
            <a:avLst/>
          </a:prstGeom>
        </p:spPr>
      </p:pic>
    </p:spTree>
    <p:extLst>
      <p:ext uri="{BB962C8B-B14F-4D97-AF65-F5344CB8AC3E}">
        <p14:creationId xmlns:p14="http://schemas.microsoft.com/office/powerpoint/2010/main" val="1970235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26"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145">
                                          <p:stCondLst>
                                            <p:cond delay="0"/>
                                          </p:stCondLst>
                                        </p:cTn>
                                        <p:tgtEl>
                                          <p:spTgt spid="15"/>
                                        </p:tgtEl>
                                      </p:cBhvr>
                                    </p:animEffect>
                                    <p:anim calcmode="lin" valueType="num">
                                      <p:cBhvr>
                                        <p:cTn id="32"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37" dur="7">
                                          <p:stCondLst>
                                            <p:cond delay="162"/>
                                          </p:stCondLst>
                                        </p:cTn>
                                        <p:tgtEl>
                                          <p:spTgt spid="15"/>
                                        </p:tgtEl>
                                      </p:cBhvr>
                                      <p:to x="100000" y="60000"/>
                                    </p:animScale>
                                    <p:animScale>
                                      <p:cBhvr>
                                        <p:cTn id="38" dur="41" decel="50000">
                                          <p:stCondLst>
                                            <p:cond delay="169"/>
                                          </p:stCondLst>
                                        </p:cTn>
                                        <p:tgtEl>
                                          <p:spTgt spid="15"/>
                                        </p:tgtEl>
                                      </p:cBhvr>
                                      <p:to x="100000" y="100000"/>
                                    </p:animScale>
                                    <p:animScale>
                                      <p:cBhvr>
                                        <p:cTn id="39" dur="7">
                                          <p:stCondLst>
                                            <p:cond delay="328"/>
                                          </p:stCondLst>
                                        </p:cTn>
                                        <p:tgtEl>
                                          <p:spTgt spid="15"/>
                                        </p:tgtEl>
                                      </p:cBhvr>
                                      <p:to x="100000" y="80000"/>
                                    </p:animScale>
                                    <p:animScale>
                                      <p:cBhvr>
                                        <p:cTn id="40" dur="41" decel="50000">
                                          <p:stCondLst>
                                            <p:cond delay="335"/>
                                          </p:stCondLst>
                                        </p:cTn>
                                        <p:tgtEl>
                                          <p:spTgt spid="15"/>
                                        </p:tgtEl>
                                      </p:cBhvr>
                                      <p:to x="100000" y="100000"/>
                                    </p:animScale>
                                    <p:animScale>
                                      <p:cBhvr>
                                        <p:cTn id="41" dur="7">
                                          <p:stCondLst>
                                            <p:cond delay="410"/>
                                          </p:stCondLst>
                                        </p:cTn>
                                        <p:tgtEl>
                                          <p:spTgt spid="15"/>
                                        </p:tgtEl>
                                      </p:cBhvr>
                                      <p:to x="100000" y="90000"/>
                                    </p:animScale>
                                    <p:animScale>
                                      <p:cBhvr>
                                        <p:cTn id="42" dur="41" decel="50000">
                                          <p:stCondLst>
                                            <p:cond delay="417"/>
                                          </p:stCondLst>
                                        </p:cTn>
                                        <p:tgtEl>
                                          <p:spTgt spid="15"/>
                                        </p:tgtEl>
                                      </p:cBhvr>
                                      <p:to x="100000" y="100000"/>
                                    </p:animScale>
                                    <p:animScale>
                                      <p:cBhvr>
                                        <p:cTn id="43" dur="7">
                                          <p:stCondLst>
                                            <p:cond delay="452"/>
                                          </p:stCondLst>
                                        </p:cTn>
                                        <p:tgtEl>
                                          <p:spTgt spid="15"/>
                                        </p:tgtEl>
                                      </p:cBhvr>
                                      <p:to x="100000" y="95000"/>
                                    </p:animScale>
                                    <p:animScale>
                                      <p:cBhvr>
                                        <p:cTn id="44" dur="41" decel="50000">
                                          <p:stCondLst>
                                            <p:cond delay="459"/>
                                          </p:stCondLst>
                                        </p:cTn>
                                        <p:tgtEl>
                                          <p:spTgt spid="15"/>
                                        </p:tgtEl>
                                      </p:cBhvr>
                                      <p:to x="100000" y="100000"/>
                                    </p:animScale>
                                  </p:childTnLst>
                                </p:cTn>
                              </p:par>
                            </p:childTnLst>
                          </p:cTn>
                        </p:par>
                        <p:par>
                          <p:cTn id="45" fill="hold">
                            <p:stCondLst>
                              <p:cond delay="2500"/>
                            </p:stCondLst>
                            <p:childTnLst>
                              <p:par>
                                <p:cTn id="46" presetID="26"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145">
                                          <p:stCondLst>
                                            <p:cond delay="0"/>
                                          </p:stCondLst>
                                        </p:cTn>
                                        <p:tgtEl>
                                          <p:spTgt spid="16"/>
                                        </p:tgtEl>
                                      </p:cBhvr>
                                    </p:animEffect>
                                    <p:anim calcmode="lin" valueType="num">
                                      <p:cBhvr>
                                        <p:cTn id="49"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2"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3"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4" dur="7">
                                          <p:stCondLst>
                                            <p:cond delay="162"/>
                                          </p:stCondLst>
                                        </p:cTn>
                                        <p:tgtEl>
                                          <p:spTgt spid="16"/>
                                        </p:tgtEl>
                                      </p:cBhvr>
                                      <p:to x="100000" y="60000"/>
                                    </p:animScale>
                                    <p:animScale>
                                      <p:cBhvr>
                                        <p:cTn id="55" dur="41" decel="50000">
                                          <p:stCondLst>
                                            <p:cond delay="169"/>
                                          </p:stCondLst>
                                        </p:cTn>
                                        <p:tgtEl>
                                          <p:spTgt spid="16"/>
                                        </p:tgtEl>
                                      </p:cBhvr>
                                      <p:to x="100000" y="100000"/>
                                    </p:animScale>
                                    <p:animScale>
                                      <p:cBhvr>
                                        <p:cTn id="56" dur="7">
                                          <p:stCondLst>
                                            <p:cond delay="328"/>
                                          </p:stCondLst>
                                        </p:cTn>
                                        <p:tgtEl>
                                          <p:spTgt spid="16"/>
                                        </p:tgtEl>
                                      </p:cBhvr>
                                      <p:to x="100000" y="80000"/>
                                    </p:animScale>
                                    <p:animScale>
                                      <p:cBhvr>
                                        <p:cTn id="57" dur="41" decel="50000">
                                          <p:stCondLst>
                                            <p:cond delay="335"/>
                                          </p:stCondLst>
                                        </p:cTn>
                                        <p:tgtEl>
                                          <p:spTgt spid="16"/>
                                        </p:tgtEl>
                                      </p:cBhvr>
                                      <p:to x="100000" y="100000"/>
                                    </p:animScale>
                                    <p:animScale>
                                      <p:cBhvr>
                                        <p:cTn id="58" dur="7">
                                          <p:stCondLst>
                                            <p:cond delay="410"/>
                                          </p:stCondLst>
                                        </p:cTn>
                                        <p:tgtEl>
                                          <p:spTgt spid="16"/>
                                        </p:tgtEl>
                                      </p:cBhvr>
                                      <p:to x="100000" y="90000"/>
                                    </p:animScale>
                                    <p:animScale>
                                      <p:cBhvr>
                                        <p:cTn id="59" dur="41" decel="50000">
                                          <p:stCondLst>
                                            <p:cond delay="417"/>
                                          </p:stCondLst>
                                        </p:cTn>
                                        <p:tgtEl>
                                          <p:spTgt spid="16"/>
                                        </p:tgtEl>
                                      </p:cBhvr>
                                      <p:to x="100000" y="100000"/>
                                    </p:animScale>
                                    <p:animScale>
                                      <p:cBhvr>
                                        <p:cTn id="60" dur="7">
                                          <p:stCondLst>
                                            <p:cond delay="452"/>
                                          </p:stCondLst>
                                        </p:cTn>
                                        <p:tgtEl>
                                          <p:spTgt spid="16"/>
                                        </p:tgtEl>
                                      </p:cBhvr>
                                      <p:to x="100000" y="95000"/>
                                    </p:animScale>
                                    <p:animScale>
                                      <p:cBhvr>
                                        <p:cTn id="61" dur="41" decel="50000">
                                          <p:stCondLst>
                                            <p:cond delay="459"/>
                                          </p:stCondLst>
                                        </p:cTn>
                                        <p:tgtEl>
                                          <p:spTgt spid="16"/>
                                        </p:tgtEl>
                                      </p:cBhvr>
                                      <p:to x="100000" y="100000"/>
                                    </p:animScale>
                                  </p:childTnLst>
                                </p:cTn>
                              </p:par>
                            </p:childTnLst>
                          </p:cTn>
                        </p:par>
                        <p:par>
                          <p:cTn id="62" fill="hold">
                            <p:stCondLst>
                              <p:cond delay="3000"/>
                            </p:stCondLst>
                            <p:childTnLst>
                              <p:par>
                                <p:cTn id="63" presetID="26" presetClass="entr" presetSubtype="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145">
                                          <p:stCondLst>
                                            <p:cond delay="0"/>
                                          </p:stCondLst>
                                        </p:cTn>
                                        <p:tgtEl>
                                          <p:spTgt spid="17"/>
                                        </p:tgtEl>
                                      </p:cBhvr>
                                    </p:animEffect>
                                    <p:anim calcmode="lin" valueType="num">
                                      <p:cBhvr>
                                        <p:cTn id="66"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7"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8"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69"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70"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71" dur="7">
                                          <p:stCondLst>
                                            <p:cond delay="162"/>
                                          </p:stCondLst>
                                        </p:cTn>
                                        <p:tgtEl>
                                          <p:spTgt spid="17"/>
                                        </p:tgtEl>
                                      </p:cBhvr>
                                      <p:to x="100000" y="60000"/>
                                    </p:animScale>
                                    <p:animScale>
                                      <p:cBhvr>
                                        <p:cTn id="72" dur="41" decel="50000">
                                          <p:stCondLst>
                                            <p:cond delay="169"/>
                                          </p:stCondLst>
                                        </p:cTn>
                                        <p:tgtEl>
                                          <p:spTgt spid="17"/>
                                        </p:tgtEl>
                                      </p:cBhvr>
                                      <p:to x="100000" y="100000"/>
                                    </p:animScale>
                                    <p:animScale>
                                      <p:cBhvr>
                                        <p:cTn id="73" dur="7">
                                          <p:stCondLst>
                                            <p:cond delay="328"/>
                                          </p:stCondLst>
                                        </p:cTn>
                                        <p:tgtEl>
                                          <p:spTgt spid="17"/>
                                        </p:tgtEl>
                                      </p:cBhvr>
                                      <p:to x="100000" y="80000"/>
                                    </p:animScale>
                                    <p:animScale>
                                      <p:cBhvr>
                                        <p:cTn id="74" dur="41" decel="50000">
                                          <p:stCondLst>
                                            <p:cond delay="335"/>
                                          </p:stCondLst>
                                        </p:cTn>
                                        <p:tgtEl>
                                          <p:spTgt spid="17"/>
                                        </p:tgtEl>
                                      </p:cBhvr>
                                      <p:to x="100000" y="100000"/>
                                    </p:animScale>
                                    <p:animScale>
                                      <p:cBhvr>
                                        <p:cTn id="75" dur="7">
                                          <p:stCondLst>
                                            <p:cond delay="410"/>
                                          </p:stCondLst>
                                        </p:cTn>
                                        <p:tgtEl>
                                          <p:spTgt spid="17"/>
                                        </p:tgtEl>
                                      </p:cBhvr>
                                      <p:to x="100000" y="90000"/>
                                    </p:animScale>
                                    <p:animScale>
                                      <p:cBhvr>
                                        <p:cTn id="76" dur="41" decel="50000">
                                          <p:stCondLst>
                                            <p:cond delay="417"/>
                                          </p:stCondLst>
                                        </p:cTn>
                                        <p:tgtEl>
                                          <p:spTgt spid="17"/>
                                        </p:tgtEl>
                                      </p:cBhvr>
                                      <p:to x="100000" y="100000"/>
                                    </p:animScale>
                                    <p:animScale>
                                      <p:cBhvr>
                                        <p:cTn id="77" dur="7">
                                          <p:stCondLst>
                                            <p:cond delay="452"/>
                                          </p:stCondLst>
                                        </p:cTn>
                                        <p:tgtEl>
                                          <p:spTgt spid="17"/>
                                        </p:tgtEl>
                                      </p:cBhvr>
                                      <p:to x="100000" y="95000"/>
                                    </p:animScale>
                                    <p:animScale>
                                      <p:cBhvr>
                                        <p:cTn id="78" dur="41" decel="50000">
                                          <p:stCondLst>
                                            <p:cond delay="459"/>
                                          </p:stCondLst>
                                        </p:cTn>
                                        <p:tgtEl>
                                          <p:spTgt spid="17"/>
                                        </p:tgtEl>
                                      </p:cBhvr>
                                      <p:to x="100000" y="100000"/>
                                    </p:animScale>
                                  </p:childTnLst>
                                </p:cTn>
                              </p:par>
                            </p:childTnLst>
                          </p:cTn>
                        </p:par>
                        <p:par>
                          <p:cTn id="79" fill="hold">
                            <p:stCondLst>
                              <p:cond delay="3500"/>
                            </p:stCondLst>
                            <p:childTnLst>
                              <p:par>
                                <p:cTn id="80" presetID="26" presetClass="entr" presetSubtype="0" fill="hold"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down)">
                                      <p:cBhvr>
                                        <p:cTn id="82" dur="145">
                                          <p:stCondLst>
                                            <p:cond delay="0"/>
                                          </p:stCondLst>
                                        </p:cTn>
                                        <p:tgtEl>
                                          <p:spTgt spid="18"/>
                                        </p:tgtEl>
                                      </p:cBhvr>
                                    </p:animEffect>
                                    <p:anim calcmode="lin" valueType="num">
                                      <p:cBhvr>
                                        <p:cTn id="83"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4"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85"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86"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87"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88" dur="7">
                                          <p:stCondLst>
                                            <p:cond delay="162"/>
                                          </p:stCondLst>
                                        </p:cTn>
                                        <p:tgtEl>
                                          <p:spTgt spid="18"/>
                                        </p:tgtEl>
                                      </p:cBhvr>
                                      <p:to x="100000" y="60000"/>
                                    </p:animScale>
                                    <p:animScale>
                                      <p:cBhvr>
                                        <p:cTn id="89" dur="41" decel="50000">
                                          <p:stCondLst>
                                            <p:cond delay="169"/>
                                          </p:stCondLst>
                                        </p:cTn>
                                        <p:tgtEl>
                                          <p:spTgt spid="18"/>
                                        </p:tgtEl>
                                      </p:cBhvr>
                                      <p:to x="100000" y="100000"/>
                                    </p:animScale>
                                    <p:animScale>
                                      <p:cBhvr>
                                        <p:cTn id="90" dur="7">
                                          <p:stCondLst>
                                            <p:cond delay="328"/>
                                          </p:stCondLst>
                                        </p:cTn>
                                        <p:tgtEl>
                                          <p:spTgt spid="18"/>
                                        </p:tgtEl>
                                      </p:cBhvr>
                                      <p:to x="100000" y="80000"/>
                                    </p:animScale>
                                    <p:animScale>
                                      <p:cBhvr>
                                        <p:cTn id="91" dur="41" decel="50000">
                                          <p:stCondLst>
                                            <p:cond delay="335"/>
                                          </p:stCondLst>
                                        </p:cTn>
                                        <p:tgtEl>
                                          <p:spTgt spid="18"/>
                                        </p:tgtEl>
                                      </p:cBhvr>
                                      <p:to x="100000" y="100000"/>
                                    </p:animScale>
                                    <p:animScale>
                                      <p:cBhvr>
                                        <p:cTn id="92" dur="7">
                                          <p:stCondLst>
                                            <p:cond delay="410"/>
                                          </p:stCondLst>
                                        </p:cTn>
                                        <p:tgtEl>
                                          <p:spTgt spid="18"/>
                                        </p:tgtEl>
                                      </p:cBhvr>
                                      <p:to x="100000" y="90000"/>
                                    </p:animScale>
                                    <p:animScale>
                                      <p:cBhvr>
                                        <p:cTn id="93" dur="41" decel="50000">
                                          <p:stCondLst>
                                            <p:cond delay="417"/>
                                          </p:stCondLst>
                                        </p:cTn>
                                        <p:tgtEl>
                                          <p:spTgt spid="18"/>
                                        </p:tgtEl>
                                      </p:cBhvr>
                                      <p:to x="100000" y="100000"/>
                                    </p:animScale>
                                    <p:animScale>
                                      <p:cBhvr>
                                        <p:cTn id="94" dur="7">
                                          <p:stCondLst>
                                            <p:cond delay="452"/>
                                          </p:stCondLst>
                                        </p:cTn>
                                        <p:tgtEl>
                                          <p:spTgt spid="18"/>
                                        </p:tgtEl>
                                      </p:cBhvr>
                                      <p:to x="100000" y="95000"/>
                                    </p:animScale>
                                    <p:animScale>
                                      <p:cBhvr>
                                        <p:cTn id="95" dur="41" decel="50000">
                                          <p:stCondLst>
                                            <p:cond delay="459"/>
                                          </p:stCondLst>
                                        </p:cTn>
                                        <p:tgtEl>
                                          <p:spTgt spid="18"/>
                                        </p:tgtEl>
                                      </p:cBhvr>
                                      <p:to x="100000" y="100000"/>
                                    </p:animScale>
                                  </p:childTnLst>
                                </p:cTn>
                              </p:par>
                            </p:childTnLst>
                          </p:cTn>
                        </p:par>
                        <p:par>
                          <p:cTn id="96" fill="hold">
                            <p:stCondLst>
                              <p:cond delay="4000"/>
                            </p:stCondLst>
                            <p:childTnLst>
                              <p:par>
                                <p:cTn id="97" presetID="26" presetClass="entr" presetSubtype="0" fill="hold" nodeType="after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wipe(down)">
                                      <p:cBhvr>
                                        <p:cTn id="99" dur="145">
                                          <p:stCondLst>
                                            <p:cond delay="0"/>
                                          </p:stCondLst>
                                        </p:cTn>
                                        <p:tgtEl>
                                          <p:spTgt spid="19"/>
                                        </p:tgtEl>
                                      </p:cBhvr>
                                    </p:animEffect>
                                    <p:anim calcmode="lin" valueType="num">
                                      <p:cBhvr>
                                        <p:cTn id="100"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1"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2"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103"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104"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105" dur="7">
                                          <p:stCondLst>
                                            <p:cond delay="162"/>
                                          </p:stCondLst>
                                        </p:cTn>
                                        <p:tgtEl>
                                          <p:spTgt spid="19"/>
                                        </p:tgtEl>
                                      </p:cBhvr>
                                      <p:to x="100000" y="60000"/>
                                    </p:animScale>
                                    <p:animScale>
                                      <p:cBhvr>
                                        <p:cTn id="106" dur="41" decel="50000">
                                          <p:stCondLst>
                                            <p:cond delay="169"/>
                                          </p:stCondLst>
                                        </p:cTn>
                                        <p:tgtEl>
                                          <p:spTgt spid="19"/>
                                        </p:tgtEl>
                                      </p:cBhvr>
                                      <p:to x="100000" y="100000"/>
                                    </p:animScale>
                                    <p:animScale>
                                      <p:cBhvr>
                                        <p:cTn id="107" dur="7">
                                          <p:stCondLst>
                                            <p:cond delay="328"/>
                                          </p:stCondLst>
                                        </p:cTn>
                                        <p:tgtEl>
                                          <p:spTgt spid="19"/>
                                        </p:tgtEl>
                                      </p:cBhvr>
                                      <p:to x="100000" y="80000"/>
                                    </p:animScale>
                                    <p:animScale>
                                      <p:cBhvr>
                                        <p:cTn id="108" dur="41" decel="50000">
                                          <p:stCondLst>
                                            <p:cond delay="335"/>
                                          </p:stCondLst>
                                        </p:cTn>
                                        <p:tgtEl>
                                          <p:spTgt spid="19"/>
                                        </p:tgtEl>
                                      </p:cBhvr>
                                      <p:to x="100000" y="100000"/>
                                    </p:animScale>
                                    <p:animScale>
                                      <p:cBhvr>
                                        <p:cTn id="109" dur="7">
                                          <p:stCondLst>
                                            <p:cond delay="410"/>
                                          </p:stCondLst>
                                        </p:cTn>
                                        <p:tgtEl>
                                          <p:spTgt spid="19"/>
                                        </p:tgtEl>
                                      </p:cBhvr>
                                      <p:to x="100000" y="90000"/>
                                    </p:animScale>
                                    <p:animScale>
                                      <p:cBhvr>
                                        <p:cTn id="110" dur="41" decel="50000">
                                          <p:stCondLst>
                                            <p:cond delay="417"/>
                                          </p:stCondLst>
                                        </p:cTn>
                                        <p:tgtEl>
                                          <p:spTgt spid="19"/>
                                        </p:tgtEl>
                                      </p:cBhvr>
                                      <p:to x="100000" y="100000"/>
                                    </p:animScale>
                                    <p:animScale>
                                      <p:cBhvr>
                                        <p:cTn id="111" dur="7">
                                          <p:stCondLst>
                                            <p:cond delay="452"/>
                                          </p:stCondLst>
                                        </p:cTn>
                                        <p:tgtEl>
                                          <p:spTgt spid="19"/>
                                        </p:tgtEl>
                                      </p:cBhvr>
                                      <p:to x="100000" y="95000"/>
                                    </p:animScale>
                                    <p:animScale>
                                      <p:cBhvr>
                                        <p:cTn id="112" dur="41" decel="50000">
                                          <p:stCondLst>
                                            <p:cond delay="459"/>
                                          </p:stCondLst>
                                        </p:cTn>
                                        <p:tgtEl>
                                          <p:spTgt spid="19"/>
                                        </p:tgtEl>
                                      </p:cBhvr>
                                      <p:to x="100000" y="100000"/>
                                    </p:animScale>
                                  </p:childTnLst>
                                </p:cTn>
                              </p:par>
                            </p:childTnLst>
                          </p:cTn>
                        </p:par>
                        <p:par>
                          <p:cTn id="113" fill="hold">
                            <p:stCondLst>
                              <p:cond delay="4500"/>
                            </p:stCondLst>
                            <p:childTnLst>
                              <p:par>
                                <p:cTn id="114" presetID="31" presetClass="entr" presetSubtype="0" fill="hold" nodeType="afterEffect">
                                  <p:stCondLst>
                                    <p:cond delay="0"/>
                                  </p:stCondLst>
                                  <p:childTnLst>
                                    <p:set>
                                      <p:cBhvr>
                                        <p:cTn id="115" dur="1" fill="hold">
                                          <p:stCondLst>
                                            <p:cond delay="0"/>
                                          </p:stCondLst>
                                        </p:cTn>
                                        <p:tgtEl>
                                          <p:spTgt spid="20"/>
                                        </p:tgtEl>
                                        <p:attrNameLst>
                                          <p:attrName>style.visibility</p:attrName>
                                        </p:attrNameLst>
                                      </p:cBhvr>
                                      <p:to>
                                        <p:strVal val="visible"/>
                                      </p:to>
                                    </p:set>
                                    <p:anim calcmode="lin" valueType="num">
                                      <p:cBhvr>
                                        <p:cTn id="116" dur="500" fill="hold"/>
                                        <p:tgtEl>
                                          <p:spTgt spid="20"/>
                                        </p:tgtEl>
                                        <p:attrNameLst>
                                          <p:attrName>ppt_w</p:attrName>
                                        </p:attrNameLst>
                                      </p:cBhvr>
                                      <p:tavLst>
                                        <p:tav tm="0">
                                          <p:val>
                                            <p:fltVal val="0"/>
                                          </p:val>
                                        </p:tav>
                                        <p:tav tm="100000">
                                          <p:val>
                                            <p:strVal val="#ppt_w"/>
                                          </p:val>
                                        </p:tav>
                                      </p:tavLst>
                                    </p:anim>
                                    <p:anim calcmode="lin" valueType="num">
                                      <p:cBhvr>
                                        <p:cTn id="117" dur="500" fill="hold"/>
                                        <p:tgtEl>
                                          <p:spTgt spid="20"/>
                                        </p:tgtEl>
                                        <p:attrNameLst>
                                          <p:attrName>ppt_h</p:attrName>
                                        </p:attrNameLst>
                                      </p:cBhvr>
                                      <p:tavLst>
                                        <p:tav tm="0">
                                          <p:val>
                                            <p:fltVal val="0"/>
                                          </p:val>
                                        </p:tav>
                                        <p:tav tm="100000">
                                          <p:val>
                                            <p:strVal val="#ppt_h"/>
                                          </p:val>
                                        </p:tav>
                                      </p:tavLst>
                                    </p:anim>
                                    <p:anim calcmode="lin" valueType="num">
                                      <p:cBhvr>
                                        <p:cTn id="118" dur="500" fill="hold"/>
                                        <p:tgtEl>
                                          <p:spTgt spid="20"/>
                                        </p:tgtEl>
                                        <p:attrNameLst>
                                          <p:attrName>style.rotation</p:attrName>
                                        </p:attrNameLst>
                                      </p:cBhvr>
                                      <p:tavLst>
                                        <p:tav tm="0">
                                          <p:val>
                                            <p:fltVal val="90"/>
                                          </p:val>
                                        </p:tav>
                                        <p:tav tm="100000">
                                          <p:val>
                                            <p:fltVal val="0"/>
                                          </p:val>
                                        </p:tav>
                                      </p:tavLst>
                                    </p:anim>
                                    <p:animEffect transition="in" filter="fade">
                                      <p:cBhvr>
                                        <p:cTn id="119" dur="500"/>
                                        <p:tgtEl>
                                          <p:spTgt spid="20"/>
                                        </p:tgtEl>
                                      </p:cBhvr>
                                    </p:animEffect>
                                  </p:childTnLst>
                                </p:cTn>
                              </p:par>
                            </p:childTnLst>
                          </p:cTn>
                        </p:par>
                        <p:par>
                          <p:cTn id="120" fill="hold">
                            <p:stCondLst>
                              <p:cond delay="5000"/>
                            </p:stCondLst>
                            <p:childTnLst>
                              <p:par>
                                <p:cTn id="121" presetID="31" presetClass="entr" presetSubtype="0" fill="hold" nodeType="afterEffect">
                                  <p:stCondLst>
                                    <p:cond delay="0"/>
                                  </p:stCondLst>
                                  <p:childTnLst>
                                    <p:set>
                                      <p:cBhvr>
                                        <p:cTn id="122" dur="1" fill="hold">
                                          <p:stCondLst>
                                            <p:cond delay="0"/>
                                          </p:stCondLst>
                                        </p:cTn>
                                        <p:tgtEl>
                                          <p:spTgt spid="8"/>
                                        </p:tgtEl>
                                        <p:attrNameLst>
                                          <p:attrName>style.visibility</p:attrName>
                                        </p:attrNameLst>
                                      </p:cBhvr>
                                      <p:to>
                                        <p:strVal val="visible"/>
                                      </p:to>
                                    </p:set>
                                    <p:anim calcmode="lin" valueType="num">
                                      <p:cBhvr>
                                        <p:cTn id="123" dur="500" fill="hold"/>
                                        <p:tgtEl>
                                          <p:spTgt spid="8"/>
                                        </p:tgtEl>
                                        <p:attrNameLst>
                                          <p:attrName>ppt_w</p:attrName>
                                        </p:attrNameLst>
                                      </p:cBhvr>
                                      <p:tavLst>
                                        <p:tav tm="0">
                                          <p:val>
                                            <p:fltVal val="0"/>
                                          </p:val>
                                        </p:tav>
                                        <p:tav tm="100000">
                                          <p:val>
                                            <p:strVal val="#ppt_w"/>
                                          </p:val>
                                        </p:tav>
                                      </p:tavLst>
                                    </p:anim>
                                    <p:anim calcmode="lin" valueType="num">
                                      <p:cBhvr>
                                        <p:cTn id="124" dur="500" fill="hold"/>
                                        <p:tgtEl>
                                          <p:spTgt spid="8"/>
                                        </p:tgtEl>
                                        <p:attrNameLst>
                                          <p:attrName>ppt_h</p:attrName>
                                        </p:attrNameLst>
                                      </p:cBhvr>
                                      <p:tavLst>
                                        <p:tav tm="0">
                                          <p:val>
                                            <p:fltVal val="0"/>
                                          </p:val>
                                        </p:tav>
                                        <p:tav tm="100000">
                                          <p:val>
                                            <p:strVal val="#ppt_h"/>
                                          </p:val>
                                        </p:tav>
                                      </p:tavLst>
                                    </p:anim>
                                    <p:anim calcmode="lin" valueType="num">
                                      <p:cBhvr>
                                        <p:cTn id="125" dur="500" fill="hold"/>
                                        <p:tgtEl>
                                          <p:spTgt spid="8"/>
                                        </p:tgtEl>
                                        <p:attrNameLst>
                                          <p:attrName>style.rotation</p:attrName>
                                        </p:attrNameLst>
                                      </p:cBhvr>
                                      <p:tavLst>
                                        <p:tav tm="0">
                                          <p:val>
                                            <p:fltVal val="90"/>
                                          </p:val>
                                        </p:tav>
                                        <p:tav tm="100000">
                                          <p:val>
                                            <p:fltVal val="0"/>
                                          </p:val>
                                        </p:tav>
                                      </p:tavLst>
                                    </p:anim>
                                    <p:animEffect transition="in" filter="fade">
                                      <p:cBhvr>
                                        <p:cTn id="126" dur="500"/>
                                        <p:tgtEl>
                                          <p:spTgt spid="8"/>
                                        </p:tgtEl>
                                      </p:cBhvr>
                                    </p:animEffect>
                                  </p:childTnLst>
                                </p:cTn>
                              </p:par>
                            </p:childTnLst>
                          </p:cTn>
                        </p:par>
                        <p:par>
                          <p:cTn id="127" fill="hold">
                            <p:stCondLst>
                              <p:cond delay="5500"/>
                            </p:stCondLst>
                            <p:childTnLst>
                              <p:par>
                                <p:cTn id="128" presetID="31" presetClass="entr" presetSubtype="0" fill="hold" nodeType="afterEffect">
                                  <p:stCondLst>
                                    <p:cond delay="0"/>
                                  </p:stCondLst>
                                  <p:childTnLst>
                                    <p:set>
                                      <p:cBhvr>
                                        <p:cTn id="129" dur="1" fill="hold">
                                          <p:stCondLst>
                                            <p:cond delay="0"/>
                                          </p:stCondLst>
                                        </p:cTn>
                                        <p:tgtEl>
                                          <p:spTgt spid="23"/>
                                        </p:tgtEl>
                                        <p:attrNameLst>
                                          <p:attrName>style.visibility</p:attrName>
                                        </p:attrNameLst>
                                      </p:cBhvr>
                                      <p:to>
                                        <p:strVal val="visible"/>
                                      </p:to>
                                    </p:set>
                                    <p:anim calcmode="lin" valueType="num">
                                      <p:cBhvr>
                                        <p:cTn id="130" dur="500" fill="hold"/>
                                        <p:tgtEl>
                                          <p:spTgt spid="23"/>
                                        </p:tgtEl>
                                        <p:attrNameLst>
                                          <p:attrName>ppt_w</p:attrName>
                                        </p:attrNameLst>
                                      </p:cBhvr>
                                      <p:tavLst>
                                        <p:tav tm="0">
                                          <p:val>
                                            <p:fltVal val="0"/>
                                          </p:val>
                                        </p:tav>
                                        <p:tav tm="100000">
                                          <p:val>
                                            <p:strVal val="#ppt_w"/>
                                          </p:val>
                                        </p:tav>
                                      </p:tavLst>
                                    </p:anim>
                                    <p:anim calcmode="lin" valueType="num">
                                      <p:cBhvr>
                                        <p:cTn id="131" dur="500" fill="hold"/>
                                        <p:tgtEl>
                                          <p:spTgt spid="23"/>
                                        </p:tgtEl>
                                        <p:attrNameLst>
                                          <p:attrName>ppt_h</p:attrName>
                                        </p:attrNameLst>
                                      </p:cBhvr>
                                      <p:tavLst>
                                        <p:tav tm="0">
                                          <p:val>
                                            <p:fltVal val="0"/>
                                          </p:val>
                                        </p:tav>
                                        <p:tav tm="100000">
                                          <p:val>
                                            <p:strVal val="#ppt_h"/>
                                          </p:val>
                                        </p:tav>
                                      </p:tavLst>
                                    </p:anim>
                                    <p:anim calcmode="lin" valueType="num">
                                      <p:cBhvr>
                                        <p:cTn id="132" dur="500" fill="hold"/>
                                        <p:tgtEl>
                                          <p:spTgt spid="23"/>
                                        </p:tgtEl>
                                        <p:attrNameLst>
                                          <p:attrName>style.rotation</p:attrName>
                                        </p:attrNameLst>
                                      </p:cBhvr>
                                      <p:tavLst>
                                        <p:tav tm="0">
                                          <p:val>
                                            <p:fltVal val="90"/>
                                          </p:val>
                                        </p:tav>
                                        <p:tav tm="100000">
                                          <p:val>
                                            <p:fltVal val="0"/>
                                          </p:val>
                                        </p:tav>
                                      </p:tavLst>
                                    </p:anim>
                                    <p:animEffect transition="in" filter="fade">
                                      <p:cBhvr>
                                        <p:cTn id="133" dur="500"/>
                                        <p:tgtEl>
                                          <p:spTgt spid="23"/>
                                        </p:tgtEl>
                                      </p:cBhvr>
                                    </p:animEffect>
                                  </p:childTnLst>
                                </p:cTn>
                              </p:par>
                            </p:childTnLst>
                          </p:cTn>
                        </p:par>
                        <p:par>
                          <p:cTn id="134" fill="hold">
                            <p:stCondLst>
                              <p:cond delay="6000"/>
                            </p:stCondLst>
                            <p:childTnLst>
                              <p:par>
                                <p:cTn id="135" presetID="31" presetClass="entr" presetSubtype="0" fill="hold" nodeType="afterEffect">
                                  <p:stCondLst>
                                    <p:cond delay="0"/>
                                  </p:stCondLst>
                                  <p:childTnLst>
                                    <p:set>
                                      <p:cBhvr>
                                        <p:cTn id="136" dur="1" fill="hold">
                                          <p:stCondLst>
                                            <p:cond delay="0"/>
                                          </p:stCondLst>
                                        </p:cTn>
                                        <p:tgtEl>
                                          <p:spTgt spid="24"/>
                                        </p:tgtEl>
                                        <p:attrNameLst>
                                          <p:attrName>style.visibility</p:attrName>
                                        </p:attrNameLst>
                                      </p:cBhvr>
                                      <p:to>
                                        <p:strVal val="visible"/>
                                      </p:to>
                                    </p:set>
                                    <p:anim calcmode="lin" valueType="num">
                                      <p:cBhvr>
                                        <p:cTn id="137" dur="500" fill="hold"/>
                                        <p:tgtEl>
                                          <p:spTgt spid="24"/>
                                        </p:tgtEl>
                                        <p:attrNameLst>
                                          <p:attrName>ppt_w</p:attrName>
                                        </p:attrNameLst>
                                      </p:cBhvr>
                                      <p:tavLst>
                                        <p:tav tm="0">
                                          <p:val>
                                            <p:fltVal val="0"/>
                                          </p:val>
                                        </p:tav>
                                        <p:tav tm="100000">
                                          <p:val>
                                            <p:strVal val="#ppt_w"/>
                                          </p:val>
                                        </p:tav>
                                      </p:tavLst>
                                    </p:anim>
                                    <p:anim calcmode="lin" valueType="num">
                                      <p:cBhvr>
                                        <p:cTn id="138" dur="500" fill="hold"/>
                                        <p:tgtEl>
                                          <p:spTgt spid="24"/>
                                        </p:tgtEl>
                                        <p:attrNameLst>
                                          <p:attrName>ppt_h</p:attrName>
                                        </p:attrNameLst>
                                      </p:cBhvr>
                                      <p:tavLst>
                                        <p:tav tm="0">
                                          <p:val>
                                            <p:fltVal val="0"/>
                                          </p:val>
                                        </p:tav>
                                        <p:tav tm="100000">
                                          <p:val>
                                            <p:strVal val="#ppt_h"/>
                                          </p:val>
                                        </p:tav>
                                      </p:tavLst>
                                    </p:anim>
                                    <p:anim calcmode="lin" valueType="num">
                                      <p:cBhvr>
                                        <p:cTn id="139" dur="500" fill="hold"/>
                                        <p:tgtEl>
                                          <p:spTgt spid="24"/>
                                        </p:tgtEl>
                                        <p:attrNameLst>
                                          <p:attrName>style.rotation</p:attrName>
                                        </p:attrNameLst>
                                      </p:cBhvr>
                                      <p:tavLst>
                                        <p:tav tm="0">
                                          <p:val>
                                            <p:fltVal val="90"/>
                                          </p:val>
                                        </p:tav>
                                        <p:tav tm="100000">
                                          <p:val>
                                            <p:fltVal val="0"/>
                                          </p:val>
                                        </p:tav>
                                      </p:tavLst>
                                    </p:anim>
                                    <p:animEffect transition="in" filter="fade">
                                      <p:cBhvr>
                                        <p:cTn id="140" dur="500"/>
                                        <p:tgtEl>
                                          <p:spTgt spid="24"/>
                                        </p:tgtEl>
                                      </p:cBhvr>
                                    </p:animEffect>
                                  </p:childTnLst>
                                </p:cTn>
                              </p:par>
                            </p:childTnLst>
                          </p:cTn>
                        </p:par>
                        <p:par>
                          <p:cTn id="141" fill="hold">
                            <p:stCondLst>
                              <p:cond delay="6500"/>
                            </p:stCondLst>
                            <p:childTnLst>
                              <p:par>
                                <p:cTn id="142" presetID="14" presetClass="entr" presetSubtype="10" fill="hold" nodeType="afterEffect">
                                  <p:stCondLst>
                                    <p:cond delay="0"/>
                                  </p:stCondLst>
                                  <p:childTnLst>
                                    <p:set>
                                      <p:cBhvr>
                                        <p:cTn id="143" dur="1" fill="hold">
                                          <p:stCondLst>
                                            <p:cond delay="0"/>
                                          </p:stCondLst>
                                        </p:cTn>
                                        <p:tgtEl>
                                          <p:spTgt spid="25"/>
                                        </p:tgtEl>
                                        <p:attrNameLst>
                                          <p:attrName>style.visibility</p:attrName>
                                        </p:attrNameLst>
                                      </p:cBhvr>
                                      <p:to>
                                        <p:strVal val="visible"/>
                                      </p:to>
                                    </p:set>
                                    <p:animEffect transition="in" filter="randombar(horizontal)">
                                      <p:cBhvr>
                                        <p:cTn id="144" dur="500"/>
                                        <p:tgtEl>
                                          <p:spTgt spid="25"/>
                                        </p:tgtEl>
                                      </p:cBhvr>
                                    </p:animEffect>
                                  </p:childTnLst>
                                </p:cTn>
                              </p:par>
                            </p:childTnLst>
                          </p:cTn>
                        </p:par>
                        <p:par>
                          <p:cTn id="145" fill="hold">
                            <p:stCondLst>
                              <p:cond delay="7000"/>
                            </p:stCondLst>
                            <p:childTnLst>
                              <p:par>
                                <p:cTn id="146" presetID="14" presetClass="entr" presetSubtype="10" fill="hold" nodeType="afterEffect">
                                  <p:stCondLst>
                                    <p:cond delay="0"/>
                                  </p:stCondLst>
                                  <p:childTnLst>
                                    <p:set>
                                      <p:cBhvr>
                                        <p:cTn id="147" dur="1" fill="hold">
                                          <p:stCondLst>
                                            <p:cond delay="0"/>
                                          </p:stCondLst>
                                        </p:cTn>
                                        <p:tgtEl>
                                          <p:spTgt spid="26"/>
                                        </p:tgtEl>
                                        <p:attrNameLst>
                                          <p:attrName>style.visibility</p:attrName>
                                        </p:attrNameLst>
                                      </p:cBhvr>
                                      <p:to>
                                        <p:strVal val="visible"/>
                                      </p:to>
                                    </p:set>
                                    <p:animEffect transition="in" filter="randombar(horizontal)">
                                      <p:cBhvr>
                                        <p:cTn id="148" dur="500"/>
                                        <p:tgtEl>
                                          <p:spTgt spid="26"/>
                                        </p:tgtEl>
                                      </p:cBhvr>
                                    </p:animEffect>
                                  </p:childTnLst>
                                </p:cTn>
                              </p:par>
                            </p:childTnLst>
                          </p:cTn>
                        </p:par>
                        <p:par>
                          <p:cTn id="149" fill="hold">
                            <p:stCondLst>
                              <p:cond delay="7500"/>
                            </p:stCondLst>
                            <p:childTnLst>
                              <p:par>
                                <p:cTn id="150" presetID="14" presetClass="entr" presetSubtype="10" fill="hold" nodeType="afterEffect">
                                  <p:stCondLst>
                                    <p:cond delay="0"/>
                                  </p:stCondLst>
                                  <p:childTnLst>
                                    <p:set>
                                      <p:cBhvr>
                                        <p:cTn id="151" dur="1" fill="hold">
                                          <p:stCondLst>
                                            <p:cond delay="0"/>
                                          </p:stCondLst>
                                        </p:cTn>
                                        <p:tgtEl>
                                          <p:spTgt spid="6"/>
                                        </p:tgtEl>
                                        <p:attrNameLst>
                                          <p:attrName>style.visibility</p:attrName>
                                        </p:attrNameLst>
                                      </p:cBhvr>
                                      <p:to>
                                        <p:strVal val="visible"/>
                                      </p:to>
                                    </p:set>
                                    <p:animEffect transition="in" filter="randombar(horizontal)">
                                      <p:cBhvr>
                                        <p:cTn id="1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3556" y="1410346"/>
            <a:ext cx="7034554" cy="4910119"/>
          </a:xfrm>
          <a:prstGeom prst="rect">
            <a:avLst/>
          </a:prstGeom>
        </p:spPr>
      </p:pic>
      <p:pic>
        <p:nvPicPr>
          <p:cNvPr id="10" name="תמונה 9" descr="קוים.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03792" y="7043941"/>
            <a:ext cx="10404648" cy="765926"/>
          </a:xfrm>
          <a:prstGeom prst="rect">
            <a:avLst/>
          </a:prstGeom>
        </p:spPr>
      </p:pic>
      <p:sp>
        <p:nvSpPr>
          <p:cNvPr id="11" name="כותרת 1"/>
          <p:cNvSpPr txBox="1">
            <a:spLocks/>
          </p:cNvSpPr>
          <p:nvPr/>
        </p:nvSpPr>
        <p:spPr>
          <a:xfrm>
            <a:off x="5234152" y="0"/>
            <a:ext cx="6957848" cy="1143000"/>
          </a:xfrm>
          <a:prstGeom prst="rect">
            <a:avLst/>
          </a:prstGeom>
          <a:solidFill>
            <a:schemeClr val="accent5">
              <a:lumMod val="75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sz="4400" b="1" dirty="0">
                <a:latin typeface="Tahoma" pitchFamily="34" charset="0"/>
                <a:ea typeface="Tahoma" pitchFamily="34" charset="0"/>
                <a:cs typeface="Tahoma" pitchFamily="34" charset="0"/>
              </a:rPr>
              <a:t>ולפעמים לא כל כך כיף!</a:t>
            </a:r>
          </a:p>
        </p:txBody>
      </p:sp>
    </p:spTree>
    <p:extLst>
      <p:ext uri="{BB962C8B-B14F-4D97-AF65-F5344CB8AC3E}">
        <p14:creationId xmlns:p14="http://schemas.microsoft.com/office/powerpoint/2010/main" val="2887509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2144649" y="1189102"/>
            <a:ext cx="8242146" cy="1815882"/>
          </a:xfrm>
          <a:prstGeom prst="rect">
            <a:avLst/>
          </a:prstGeom>
        </p:spPr>
        <p:txBody>
          <a:bodyPr wrap="square">
            <a:spAutoFit/>
          </a:bodyPr>
          <a:lstStyle/>
          <a:p>
            <a:pPr algn="ctr"/>
            <a:r>
              <a:rPr lang="he-IL" sz="2800" b="1" dirty="0">
                <a:latin typeface="Tahoma" pitchFamily="34" charset="0"/>
                <a:ea typeface="Tahoma" pitchFamily="34" charset="0"/>
                <a:cs typeface="Tahoma" pitchFamily="34" charset="0"/>
              </a:rPr>
              <a:t>מחקרים מצביעים כי אחד מכל שלושה בני נוער נחשף לבריונות ברשת, גניבת זהות, פגיעה בפרטיות, תכנים לא ראויים, </a:t>
            </a:r>
          </a:p>
          <a:p>
            <a:pPr algn="ctr"/>
            <a:r>
              <a:rPr lang="he-IL" sz="2800" b="1" dirty="0">
                <a:latin typeface="Tahoma" pitchFamily="34" charset="0"/>
                <a:ea typeface="Tahoma" pitchFamily="34" charset="0"/>
                <a:cs typeface="Tahoma" pitchFamily="34" charset="0"/>
              </a:rPr>
              <a:t>הסתה ועוד...</a:t>
            </a:r>
          </a:p>
        </p:txBody>
      </p:sp>
      <p:pic>
        <p:nvPicPr>
          <p:cNvPr id="7"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33810" y="3004984"/>
            <a:ext cx="4439594" cy="2663757"/>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09660" y="4210737"/>
            <a:ext cx="4228442" cy="238762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774358" y="3339602"/>
            <a:ext cx="3960442" cy="2329139"/>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0" name="כותרת 1"/>
          <p:cNvSpPr txBox="1">
            <a:spLocks/>
          </p:cNvSpPr>
          <p:nvPr/>
        </p:nvSpPr>
        <p:spPr>
          <a:xfrm>
            <a:off x="6132786" y="0"/>
            <a:ext cx="6059214" cy="1143000"/>
          </a:xfrm>
          <a:prstGeom prst="rect">
            <a:avLst/>
          </a:prstGeom>
          <a:solidFill>
            <a:schemeClr val="accent5">
              <a:lumMod val="50000"/>
            </a:schemeClr>
          </a:solidFill>
        </p:spPr>
        <p:txBody>
          <a:bodyPr anchor="ctr">
            <a:noAutofit/>
          </a:bodyPr>
          <a:lstStyle>
            <a:lvl1pPr algn="ctr" rtl="1" eaLnBrk="0" fontAlgn="base" hangingPunct="0">
              <a:spcBef>
                <a:spcPct val="0"/>
              </a:spcBef>
              <a:spcAft>
                <a:spcPct val="0"/>
              </a:spcAft>
              <a:defRPr sz="3600" kern="1200">
                <a:solidFill>
                  <a:schemeClr val="bg1"/>
                </a:solidFill>
                <a:latin typeface="+mj-lt"/>
                <a:ea typeface="+mj-ea"/>
                <a:cs typeface="+mn-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r>
              <a:rPr lang="he-IL" sz="4400" b="1" dirty="0" smtClean="0">
                <a:latin typeface="Tahoma" pitchFamily="34" charset="0"/>
                <a:ea typeface="Tahoma" pitchFamily="34" charset="0"/>
                <a:cs typeface="Tahoma" pitchFamily="34" charset="0"/>
              </a:rPr>
              <a:t>ולפעמים כואב...</a:t>
            </a:r>
            <a:endParaRPr lang="he-IL" sz="4400" b="1" dirty="0">
              <a:solidFill>
                <a:srgbClr val="FFFF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6919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email">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bwMode="auto">
          <a:xfrm>
            <a:off x="10074165" y="0"/>
            <a:ext cx="1510863" cy="151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46386"/>
            <a:ext cx="10074165" cy="1754326"/>
          </a:xfrm>
          <a:prstGeom prst="rect">
            <a:avLst/>
          </a:prstGeom>
        </p:spPr>
        <p:txBody>
          <a:bodyPr wrap="square">
            <a:spAutoFit/>
          </a:bodyPr>
          <a:lstStyle/>
          <a:p>
            <a:pPr algn="r" rtl="1"/>
            <a:r>
              <a:rPr lang="he-IL"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ahoma" pitchFamily="34" charset="0"/>
                <a:ea typeface="Tahoma" pitchFamily="34" charset="0"/>
                <a:cs typeface="Tahoma" pitchFamily="34" charset="0"/>
              </a:rPr>
              <a:t>פרטיות  ושליטה במידע שלי, </a:t>
            </a:r>
            <a:br>
              <a:rPr lang="he-IL"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ahoma" pitchFamily="34" charset="0"/>
                <a:ea typeface="Tahoma" pitchFamily="34" charset="0"/>
                <a:cs typeface="Tahoma" pitchFamily="34" charset="0"/>
              </a:rPr>
            </a:br>
            <a:r>
              <a:rPr lang="he-IL"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ahoma" pitchFamily="34" charset="0"/>
                <a:ea typeface="Tahoma" pitchFamily="34" charset="0"/>
                <a:cs typeface="Tahoma" pitchFamily="34" charset="0"/>
              </a:rPr>
              <a:t>יש בכלל דבר כזה </a:t>
            </a:r>
            <a:r>
              <a:rPr lang="he-IL"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ahoma" pitchFamily="34" charset="0"/>
                <a:ea typeface="Tahoma" pitchFamily="34" charset="0"/>
                <a:cs typeface="Tahoma" pitchFamily="34" charset="0"/>
              </a:rPr>
              <a:t>ברשת?</a:t>
            </a:r>
            <a:endParaRPr lang="he-IL"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6" name="Picture 5">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0047" y="2857912"/>
            <a:ext cx="5721781" cy="3500195"/>
          </a:xfrm>
          <a:prstGeom prst="rect">
            <a:avLst/>
          </a:prstGeom>
        </p:spPr>
      </p:pic>
    </p:spTree>
    <p:extLst>
      <p:ext uri="{BB962C8B-B14F-4D97-AF65-F5344CB8AC3E}">
        <p14:creationId xmlns:p14="http://schemas.microsoft.com/office/powerpoint/2010/main" val="25349568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TC103457510[[fn=Savon]]</Template>
  <TotalTime>1825</TotalTime>
  <Words>6050</Words>
  <Application>Microsoft Office PowerPoint</Application>
  <PresentationFormat>מסך רחב</PresentationFormat>
  <Paragraphs>410</Paragraphs>
  <Slides>27</Slides>
  <Notes>27</Notes>
  <HiddenSlides>0</HiddenSlides>
  <MMClips>1</MMClips>
  <ScaleCrop>false</ScaleCrop>
  <HeadingPairs>
    <vt:vector size="6" baseType="variant">
      <vt:variant>
        <vt:lpstr>גופנים בשימוש</vt:lpstr>
      </vt:variant>
      <vt:variant>
        <vt:i4>11</vt:i4>
      </vt:variant>
      <vt:variant>
        <vt:lpstr>ערכת נושא</vt:lpstr>
      </vt:variant>
      <vt:variant>
        <vt:i4>1</vt:i4>
      </vt:variant>
      <vt:variant>
        <vt:lpstr>כותרות שקופיות</vt:lpstr>
      </vt:variant>
      <vt:variant>
        <vt:i4>27</vt:i4>
      </vt:variant>
    </vt:vector>
  </HeadingPairs>
  <TitlesOfParts>
    <vt:vector size="39" baseType="lpstr">
      <vt:lpstr>ＭＳ Ｐゴシック</vt:lpstr>
      <vt:lpstr>ＭＳ Ｐゴシック</vt:lpstr>
      <vt:lpstr>arial</vt:lpstr>
      <vt:lpstr>arial</vt:lpstr>
      <vt:lpstr>Calibri</vt:lpstr>
      <vt:lpstr>Century Gothic</vt:lpstr>
      <vt:lpstr>Courier New</vt:lpstr>
      <vt:lpstr>Garamond</vt:lpstr>
      <vt:lpstr>Gisha</vt:lpstr>
      <vt:lpstr>Segoe UI</vt:lpstr>
      <vt:lpstr>Tahoma</vt:lpstr>
      <vt:lpstr>Savon</vt:lpstr>
      <vt:lpstr>בואו נלמד לגלוש נכון</vt:lpstr>
      <vt:lpstr>רגע לפני... נסתכל סביבנו</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בואו נלמד לגלוש נכון</dc:title>
  <dc:creator>Danielle Miller (Impact (L.O.B) LTD)</dc:creator>
  <cp:lastModifiedBy>USER</cp:lastModifiedBy>
  <cp:revision>142</cp:revision>
  <dcterms:created xsi:type="dcterms:W3CDTF">2014-02-03T15:24:21Z</dcterms:created>
  <dcterms:modified xsi:type="dcterms:W3CDTF">2015-02-11T11:57:34Z</dcterms:modified>
</cp:coreProperties>
</file>